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00" r:id="rId1"/>
  </p:sldMasterIdLst>
  <p:notesMasterIdLst>
    <p:notesMasterId r:id="rId15"/>
  </p:notesMasterIdLst>
  <p:sldIdLst>
    <p:sldId id="1380" r:id="rId2"/>
    <p:sldId id="1437" r:id="rId3"/>
    <p:sldId id="1385" r:id="rId4"/>
    <p:sldId id="1438" r:id="rId5"/>
    <p:sldId id="1426" r:id="rId6"/>
    <p:sldId id="1429" r:id="rId7"/>
    <p:sldId id="1436" r:id="rId8"/>
    <p:sldId id="1434" r:id="rId9"/>
    <p:sldId id="1398" r:id="rId10"/>
    <p:sldId id="1391" r:id="rId11"/>
    <p:sldId id="1416" r:id="rId12"/>
    <p:sldId id="1433" r:id="rId13"/>
    <p:sldId id="1439" r:id="rId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B43A24C3-F147-4652-A249-005B88D59457}">
          <p14:sldIdLst>
            <p14:sldId id="1380"/>
            <p14:sldId id="1437"/>
            <p14:sldId id="1385"/>
            <p14:sldId id="1438"/>
            <p14:sldId id="1426"/>
            <p14:sldId id="1429"/>
            <p14:sldId id="1436"/>
            <p14:sldId id="1434"/>
            <p14:sldId id="1398"/>
            <p14:sldId id="1391"/>
            <p14:sldId id="1416"/>
            <p14:sldId id="1433"/>
            <p14:sldId id="1439"/>
          </p14:sldIdLst>
        </p14:section>
      </p14:sectionLst>
    </p:ext>
    <p:ext uri="{EFAFB233-063F-42B5-8137-9DF3F51BA10A}">
      <p15:sldGuideLst xmlns:p15="http://schemas.microsoft.com/office/powerpoint/2012/main">
        <p15:guide id="1" orient="horz" pos="28" userDrawn="1">
          <p15:clr>
            <a:srgbClr val="A4A3A4"/>
          </p15:clr>
        </p15:guide>
        <p15:guide id="2" pos="46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5AC8FA"/>
    <a:srgbClr val="000000"/>
    <a:srgbClr val="99FF99"/>
    <a:srgbClr val="78FF99"/>
    <a:srgbClr val="FFE132"/>
    <a:srgbClr val="70BD9D"/>
    <a:srgbClr val="FF5F29"/>
    <a:srgbClr val="F5B601"/>
    <a:srgbClr val="B95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just format 2 - Dekorfärg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7AC3CCA-C797-4891-BE02-D94E43425B78}" styleName="Mellanmörkt forma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5BE263C-DBD7-4A20-BB59-AAB30ACAA65A}" styleName="Mellanmörkt format 3 - Dekorfär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llanmörkt format 4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llanmörkt format 4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2253" autoAdjust="0"/>
  </p:normalViewPr>
  <p:slideViewPr>
    <p:cSldViewPr snapToGrid="0">
      <p:cViewPr varScale="1">
        <p:scale>
          <a:sx n="118" d="100"/>
          <a:sy n="118" d="100"/>
        </p:scale>
        <p:origin x="228" y="108"/>
      </p:cViewPr>
      <p:guideLst>
        <p:guide orient="horz" pos="28"/>
        <p:guide pos="4634"/>
      </p:guideLst>
    </p:cSldViewPr>
  </p:slideViewPr>
  <p:notesTextViewPr>
    <p:cViewPr>
      <p:scale>
        <a:sx n="125" d="100"/>
        <a:sy n="125"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25CBD-AA23-4A9B-A8C0-80E77E03612D}" type="datetimeFigureOut">
              <a:rPr lang="sv-SE" smtClean="0"/>
              <a:t>2021-05-27</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176EC-C84D-4117-AB1D-1C19FDABD098}" type="slidenum">
              <a:rPr lang="sv-SE" smtClean="0"/>
              <a:t>‹#›</a:t>
            </a:fld>
            <a:endParaRPr lang="sv-SE" dirty="0"/>
          </a:p>
        </p:txBody>
      </p:sp>
    </p:spTree>
    <p:extLst>
      <p:ext uri="{BB962C8B-B14F-4D97-AF65-F5344CB8AC3E}">
        <p14:creationId xmlns:p14="http://schemas.microsoft.com/office/powerpoint/2010/main" val="103042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LID4096" strike="noStrike"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1</a:t>
            </a:fld>
            <a:endParaRPr lang="sv-SE" dirty="0"/>
          </a:p>
        </p:txBody>
      </p:sp>
    </p:spTree>
    <p:extLst>
      <p:ext uri="{BB962C8B-B14F-4D97-AF65-F5344CB8AC3E}">
        <p14:creationId xmlns:p14="http://schemas.microsoft.com/office/powerpoint/2010/main" val="196960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Flykten år 70 är enligt Eusebius.</a:t>
            </a:r>
          </a:p>
        </p:txBody>
      </p:sp>
      <p:sp>
        <p:nvSpPr>
          <p:cNvPr id="4" name="Platshållare för bildnummer 3"/>
          <p:cNvSpPr>
            <a:spLocks noGrp="1"/>
          </p:cNvSpPr>
          <p:nvPr>
            <p:ph type="sldNum" sz="quarter" idx="5"/>
          </p:nvPr>
        </p:nvSpPr>
        <p:spPr/>
        <p:txBody>
          <a:bodyPr/>
          <a:lstStyle/>
          <a:p>
            <a:fld id="{1E3176EC-C84D-4117-AB1D-1C19FDABD098}" type="slidenum">
              <a:rPr lang="sv-SE" smtClean="0"/>
              <a:t>10</a:t>
            </a:fld>
            <a:endParaRPr lang="sv-SE" dirty="0"/>
          </a:p>
        </p:txBody>
      </p:sp>
    </p:spTree>
    <p:extLst>
      <p:ext uri="{BB962C8B-B14F-4D97-AF65-F5344CB8AC3E}">
        <p14:creationId xmlns:p14="http://schemas.microsoft.com/office/powerpoint/2010/main" val="3210333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VO: De fyra varelserna finns också beskrivna i Hes 1.</a:t>
            </a:r>
          </a:p>
        </p:txBody>
      </p:sp>
      <p:sp>
        <p:nvSpPr>
          <p:cNvPr id="4" name="Platshållare för bildnummer 3"/>
          <p:cNvSpPr>
            <a:spLocks noGrp="1"/>
          </p:cNvSpPr>
          <p:nvPr>
            <p:ph type="sldNum" sz="quarter" idx="5"/>
          </p:nvPr>
        </p:nvSpPr>
        <p:spPr/>
        <p:txBody>
          <a:bodyPr/>
          <a:lstStyle/>
          <a:p>
            <a:fld id="{1E3176EC-C84D-4117-AB1D-1C19FDABD098}" type="slidenum">
              <a:rPr lang="sv-SE" smtClean="0"/>
              <a:t>11</a:t>
            </a:fld>
            <a:endParaRPr lang="sv-SE" dirty="0"/>
          </a:p>
        </p:txBody>
      </p:sp>
    </p:spTree>
    <p:extLst>
      <p:ext uri="{BB962C8B-B14F-4D97-AF65-F5344CB8AC3E}">
        <p14:creationId xmlns:p14="http://schemas.microsoft.com/office/powerpoint/2010/main" val="424459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Citatet om Petrus martyrskap är strax innan huvudcitatet, och citatet om korta tider är strax efter.</a:t>
            </a:r>
          </a:p>
          <a:p>
            <a:endParaRPr lang="sv-SE" dirty="0"/>
          </a:p>
          <a:p>
            <a:r>
              <a:rPr lang="sv-SE" dirty="0"/>
              <a:t>Petrus martyrskap kan ses i Joh 13:36-38.</a:t>
            </a:r>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12</a:t>
            </a:fld>
            <a:endParaRPr lang="sv-SE" dirty="0"/>
          </a:p>
        </p:txBody>
      </p:sp>
    </p:spTree>
    <p:extLst>
      <p:ext uri="{BB962C8B-B14F-4D97-AF65-F5344CB8AC3E}">
        <p14:creationId xmlns:p14="http://schemas.microsoft.com/office/powerpoint/2010/main" val="3326883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LID4096" strike="noStrike"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13</a:t>
            </a:fld>
            <a:endParaRPr lang="sv-SE" dirty="0"/>
          </a:p>
        </p:txBody>
      </p:sp>
    </p:spTree>
    <p:extLst>
      <p:ext uri="{BB962C8B-B14F-4D97-AF65-F5344CB8AC3E}">
        <p14:creationId xmlns:p14="http://schemas.microsoft.com/office/powerpoint/2010/main" val="303343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Post-trib: Uppryckandet en integrerad del av Jesu återvändande.</a:t>
            </a:r>
          </a:p>
          <a:p>
            <a:endParaRPr lang="sv-SE" dirty="0"/>
          </a:p>
          <a:p>
            <a:r>
              <a:rPr lang="sv-SE" dirty="0"/>
              <a:t>VO: Orsak till att jag säger ”kyrkan” i pretrib och ”församlingen” i posttrib.</a:t>
            </a:r>
          </a:p>
          <a:p>
            <a:endParaRPr lang="sv-SE" dirty="0"/>
          </a:p>
          <a:p>
            <a:r>
              <a:rPr lang="sv-SE" dirty="0"/>
              <a:t>VO: Skillnader:</a:t>
            </a:r>
          </a:p>
          <a:p>
            <a:pPr marL="269875" indent="-182563">
              <a:buFont typeface="Arial" panose="020B0604020202020204" pitchFamily="34" charset="0"/>
              <a:buChar char="•"/>
            </a:pPr>
            <a:r>
              <a:rPr lang="sv-SE" dirty="0"/>
              <a:t>Antal händelser (en/två)</a:t>
            </a:r>
          </a:p>
          <a:p>
            <a:pPr marL="269875" indent="-182563">
              <a:buFont typeface="Arial" panose="020B0604020202020204" pitchFamily="34" charset="0"/>
              <a:buChar char="•"/>
            </a:pPr>
            <a:r>
              <a:rPr lang="sv-SE" dirty="0"/>
              <a:t>Offentlighet (hemligt/synligt)</a:t>
            </a:r>
          </a:p>
          <a:p>
            <a:pPr marL="269875" indent="-182563">
              <a:buFont typeface="Arial" panose="020B0604020202020204" pitchFamily="34" charset="0"/>
              <a:buChar char="•"/>
            </a:pPr>
            <a:r>
              <a:rPr lang="sv-SE" dirty="0"/>
              <a:t>Syfte (kyrkan till himlen så den slipper Guds vrede/samla ihop på jorden)</a:t>
            </a:r>
          </a:p>
          <a:p>
            <a:pPr marL="269875" indent="-182563">
              <a:buFont typeface="Arial" panose="020B0604020202020204" pitchFamily="34" charset="0"/>
              <a:buChar char="•"/>
            </a:pPr>
            <a:r>
              <a:rPr lang="sv-SE" dirty="0"/>
              <a:t>Tidpunkt (före/efter vedermödan)</a:t>
            </a:r>
          </a:p>
          <a:p>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2</a:t>
            </a:fld>
            <a:endParaRPr lang="sv-SE" dirty="0"/>
          </a:p>
        </p:txBody>
      </p:sp>
    </p:spTree>
    <p:extLst>
      <p:ext uri="{BB962C8B-B14F-4D97-AF65-F5344CB8AC3E}">
        <p14:creationId xmlns:p14="http://schemas.microsoft.com/office/powerpoint/2010/main" val="946343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3</a:t>
            </a:fld>
            <a:endParaRPr lang="sv-SE" dirty="0"/>
          </a:p>
        </p:txBody>
      </p:sp>
    </p:spTree>
    <p:extLst>
      <p:ext uri="{BB962C8B-B14F-4D97-AF65-F5344CB8AC3E}">
        <p14:creationId xmlns:p14="http://schemas.microsoft.com/office/powerpoint/2010/main" val="67014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Överraskande uppryckande i:</a:t>
            </a:r>
          </a:p>
          <a:p>
            <a:pPr marL="171450" indent="-171450">
              <a:buFont typeface="Arial" panose="020B0604020202020204" pitchFamily="34" charset="0"/>
              <a:buChar char="•"/>
            </a:pPr>
            <a:r>
              <a:rPr lang="sv-SE" dirty="0"/>
              <a:t>Dispensationalism. Historien indelad i tidsåldrar. Kyrkans tidsålder avslutas med överraskande uppryckande. Vanligt i pingst.</a:t>
            </a:r>
          </a:p>
          <a:p>
            <a:pPr marL="171450" indent="-171450">
              <a:buFont typeface="Arial" panose="020B0604020202020204" pitchFamily="34" charset="0"/>
              <a:buChar char="•"/>
            </a:pPr>
            <a:r>
              <a:rPr lang="sv-SE" dirty="0"/>
              <a:t>Amillennialism. Vi är i ett symboliskt tusenårsrike nu. Det avslutas med ett överraskande uppryckande. Vanligt i luthersk och katolsk teologi allt sedan Augustinus allegoriserade Guds löfte till Abraham.</a:t>
            </a:r>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4</a:t>
            </a:fld>
            <a:endParaRPr lang="sv-SE" dirty="0"/>
          </a:p>
        </p:txBody>
      </p:sp>
    </p:spTree>
    <p:extLst>
      <p:ext uri="{BB962C8B-B14F-4D97-AF65-F5344CB8AC3E}">
        <p14:creationId xmlns:p14="http://schemas.microsoft.com/office/powerpoint/2010/main" val="3521981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5</a:t>
            </a:fld>
            <a:endParaRPr lang="sv-SE" dirty="0"/>
          </a:p>
        </p:txBody>
      </p:sp>
    </p:spTree>
    <p:extLst>
      <p:ext uri="{BB962C8B-B14F-4D97-AF65-F5344CB8AC3E}">
        <p14:creationId xmlns:p14="http://schemas.microsoft.com/office/powerpoint/2010/main" val="135495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solidFill>
              </a:rPr>
              <a:t>VO: Harpazo betyder ofta ”rycka bort med våld”.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solidFill>
              </a:rPr>
              <a:t>VO: </a:t>
            </a:r>
            <a:r>
              <a:rPr lang="sv-SE" dirty="0"/>
              <a:t>Skilj mellan </a:t>
            </a:r>
            <a:r>
              <a:rPr lang="sv-SE" i="1" u="sng" dirty="0"/>
              <a:t>skyarna</a:t>
            </a:r>
            <a:r>
              <a:rPr lang="sv-SE" dirty="0"/>
              <a:t> (där molnen finns) och </a:t>
            </a:r>
            <a:r>
              <a:rPr lang="sv-SE" i="1" u="sng" dirty="0"/>
              <a:t>himlen</a:t>
            </a:r>
            <a:r>
              <a:rPr lang="sv-SE" dirty="0"/>
              <a:t> (där Gud ”bor”).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solidFill>
              </a:rPr>
              <a:t>Andra verser: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solidFill>
                  <a:schemeClr val="tx1"/>
                </a:solidFill>
              </a:rPr>
              <a:t>Upp 12:5: ”Hon födde ett barn, en Son som ska styra alla folk med järnspira, och hennes barn </a:t>
            </a:r>
            <a:r>
              <a:rPr lang="sv-SE" b="1" i="1" dirty="0">
                <a:solidFill>
                  <a:schemeClr val="tx1"/>
                </a:solidFill>
              </a:rPr>
              <a:t>rycktes upp</a:t>
            </a:r>
            <a:r>
              <a:rPr lang="sv-SE" b="1" dirty="0">
                <a:solidFill>
                  <a:schemeClr val="tx1"/>
                </a:solidFill>
              </a:rPr>
              <a:t> </a:t>
            </a:r>
            <a:r>
              <a:rPr lang="sv-SE" i="1" dirty="0">
                <a:solidFill>
                  <a:schemeClr val="tx1"/>
                </a:solidFill>
              </a:rPr>
              <a:t>[harpazo] </a:t>
            </a:r>
            <a:r>
              <a:rPr lang="sv-SE" dirty="0">
                <a:solidFill>
                  <a:schemeClr val="tx1"/>
                </a:solidFill>
              </a:rPr>
              <a:t>till Gud och hans tron.”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solidFill>
                  <a:schemeClr val="tx1"/>
                </a:solidFill>
              </a:rPr>
              <a:t>2 Kor 12:2-4: ”Nu kommer jag till </a:t>
            </a:r>
            <a:r>
              <a:rPr lang="sv-SE" i="1" u="sng" dirty="0">
                <a:solidFill>
                  <a:schemeClr val="tx1"/>
                </a:solidFill>
              </a:rPr>
              <a:t>syner och uppenbarelser</a:t>
            </a:r>
            <a:r>
              <a:rPr lang="sv-SE" dirty="0">
                <a:solidFill>
                  <a:schemeClr val="tx1"/>
                </a:solidFill>
              </a:rPr>
              <a:t> från Herren. Jag vet en man i Kristus som för fjorton år sedan blev </a:t>
            </a:r>
            <a:r>
              <a:rPr lang="sv-SE" b="1" i="1" dirty="0">
                <a:solidFill>
                  <a:schemeClr val="tx1"/>
                </a:solidFill>
              </a:rPr>
              <a:t>uppryckt</a:t>
            </a:r>
            <a:r>
              <a:rPr lang="sv-SE" dirty="0">
                <a:solidFill>
                  <a:schemeClr val="tx1"/>
                </a:solidFill>
              </a:rPr>
              <a:t> </a:t>
            </a:r>
            <a:r>
              <a:rPr lang="sv-SE" i="1" dirty="0">
                <a:solidFill>
                  <a:schemeClr val="tx1"/>
                </a:solidFill>
              </a:rPr>
              <a:t>[harpazo]</a:t>
            </a:r>
            <a:r>
              <a:rPr lang="sv-SE" dirty="0">
                <a:solidFill>
                  <a:schemeClr val="tx1"/>
                </a:solidFill>
              </a:rPr>
              <a:t> ända till tredje himlen. Om det var i kroppen eller utanför kroppen vet jag inte, Gud vet. Jag vet att den mannen… blev </a:t>
            </a:r>
            <a:r>
              <a:rPr lang="sv-SE" b="1" i="1" dirty="0">
                <a:solidFill>
                  <a:schemeClr val="tx1"/>
                </a:solidFill>
              </a:rPr>
              <a:t>uppryckt</a:t>
            </a:r>
            <a:r>
              <a:rPr lang="sv-SE" dirty="0">
                <a:solidFill>
                  <a:schemeClr val="tx1"/>
                </a:solidFill>
              </a:rPr>
              <a:t> </a:t>
            </a:r>
            <a:r>
              <a:rPr lang="sv-SE" i="1" dirty="0">
                <a:solidFill>
                  <a:schemeClr val="tx1"/>
                </a:solidFill>
              </a:rPr>
              <a:t>[harpazo]</a:t>
            </a:r>
            <a:r>
              <a:rPr lang="sv-SE" dirty="0">
                <a:solidFill>
                  <a:schemeClr val="tx1"/>
                </a:solidFill>
              </a:rPr>
              <a:t> till paradiset och fick höra ord som ingen människa kan eller får uttala.”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solidFill>
                  <a:srgbClr val="C00000"/>
                </a:solidFill>
              </a:rPr>
              <a:t>Joh 10:28: Jag ger dem evigt liv. De ska aldrig någonsin gå förlorade, och ingen ska </a:t>
            </a:r>
            <a:r>
              <a:rPr lang="sv-SE" b="1" i="1" dirty="0">
                <a:solidFill>
                  <a:srgbClr val="C00000"/>
                </a:solidFill>
              </a:rPr>
              <a:t>rycka</a:t>
            </a:r>
            <a:r>
              <a:rPr lang="sv-SE" dirty="0">
                <a:solidFill>
                  <a:srgbClr val="C00000"/>
                </a:solidFill>
              </a:rPr>
              <a:t> </a:t>
            </a:r>
            <a:r>
              <a:rPr lang="sv-SE" i="1" dirty="0">
                <a:solidFill>
                  <a:srgbClr val="C00000"/>
                </a:solidFill>
              </a:rPr>
              <a:t>[harpazo]</a:t>
            </a:r>
            <a:r>
              <a:rPr lang="sv-SE" dirty="0">
                <a:solidFill>
                  <a:srgbClr val="C00000"/>
                </a:solidFill>
              </a:rPr>
              <a:t> dem ur min hand.</a:t>
            </a:r>
          </a:p>
        </p:txBody>
      </p:sp>
      <p:sp>
        <p:nvSpPr>
          <p:cNvPr id="4" name="Platshållare för bildnummer 3"/>
          <p:cNvSpPr>
            <a:spLocks noGrp="1"/>
          </p:cNvSpPr>
          <p:nvPr>
            <p:ph type="sldNum" sz="quarter" idx="5"/>
          </p:nvPr>
        </p:nvSpPr>
        <p:spPr/>
        <p:txBody>
          <a:bodyPr/>
          <a:lstStyle/>
          <a:p>
            <a:fld id="{1E3176EC-C84D-4117-AB1D-1C19FDABD098}" type="slidenum">
              <a:rPr lang="sv-SE" smtClean="0"/>
              <a:t>6</a:t>
            </a:fld>
            <a:endParaRPr lang="sv-SE" dirty="0"/>
          </a:p>
        </p:txBody>
      </p:sp>
    </p:spTree>
    <p:extLst>
      <p:ext uri="{BB962C8B-B14F-4D97-AF65-F5344CB8AC3E}">
        <p14:creationId xmlns:p14="http://schemas.microsoft.com/office/powerpoint/2010/main" val="3370650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C00000"/>
                </a:solidFill>
              </a:rPr>
              <a:t>VO: </a:t>
            </a:r>
            <a:r>
              <a:rPr lang="sv-SE" altLang="LID4096" dirty="0">
                <a:solidFill>
                  <a:prstClr val="black"/>
                </a:solidFill>
              </a:rPr>
              <a:t>Jämför liknelsen med ogräset </a:t>
            </a:r>
            <a:r>
              <a:rPr lang="sv-SE" altLang="LID4096" sz="1050" dirty="0">
                <a:solidFill>
                  <a:prstClr val="black"/>
                </a:solidFill>
              </a:rPr>
              <a:t>(Matt 13:24-30)</a:t>
            </a:r>
            <a:r>
              <a:rPr lang="sv-SE" altLang="LID4096" dirty="0">
                <a:solidFill>
                  <a:prstClr val="black"/>
                </a:solidFill>
              </a:rPr>
              <a:t> då ogräset inte får rensas i förväg för då kan vetet </a:t>
            </a:r>
            <a:r>
              <a:rPr lang="sv-SE" altLang="LID4096" i="1" u="sng" dirty="0">
                <a:solidFill>
                  <a:prstClr val="black"/>
                </a:solidFill>
              </a:rPr>
              <a:t>ryckas upp</a:t>
            </a:r>
            <a:r>
              <a:rPr lang="sv-SE" altLang="LID4096" dirty="0">
                <a:solidFill>
                  <a:prstClr val="black"/>
                </a:solidFill>
              </a:rPr>
              <a:t> samtidigt.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C00000"/>
                </a:solidFill>
              </a:rPr>
              <a:t>Andra verser: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C00000"/>
                </a:solidFill>
              </a:rPr>
              <a:t>Härefter ska ni </a:t>
            </a:r>
            <a:r>
              <a:rPr lang="sv-SE" sz="1200" b="1" i="1" dirty="0">
                <a:solidFill>
                  <a:srgbClr val="C00000"/>
                </a:solidFill>
              </a:rPr>
              <a:t>se</a:t>
            </a:r>
            <a:r>
              <a:rPr lang="sv-SE" sz="1200" dirty="0">
                <a:solidFill>
                  <a:srgbClr val="C00000"/>
                </a:solidFill>
              </a:rPr>
              <a:t> Människosonen sitta på Maktens högra sida och komma på </a:t>
            </a:r>
            <a:r>
              <a:rPr lang="sv-SE" sz="1200" b="1" i="1" dirty="0">
                <a:solidFill>
                  <a:srgbClr val="C00000"/>
                </a:solidFill>
              </a:rPr>
              <a:t>himlens moln</a:t>
            </a:r>
            <a:r>
              <a:rPr lang="sv-SE" sz="1200" dirty="0">
                <a:solidFill>
                  <a:srgbClr val="C00000"/>
                </a:solidFill>
              </a:rPr>
              <a:t>. </a:t>
            </a:r>
            <a:r>
              <a:rPr lang="sv-SE" sz="1050" dirty="0"/>
              <a:t>(Matt 26:64)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LID4096" sz="1050" dirty="0">
                <a:solidFill>
                  <a:srgbClr val="C00000"/>
                </a:solidFill>
              </a:rPr>
              <a:t>V</a:t>
            </a:r>
            <a:r>
              <a:rPr lang="LID4096" altLang="LID4096" sz="1050" dirty="0">
                <a:solidFill>
                  <a:srgbClr val="C00000"/>
                </a:solidFill>
              </a:rPr>
              <a:t>ar och en som ser Sonen och tror på honom ska ha evigt liv, och jag ska låta honom </a:t>
            </a:r>
            <a:r>
              <a:rPr lang="LID4096" altLang="LID4096" sz="1050" b="1" i="1" dirty="0">
                <a:solidFill>
                  <a:srgbClr val="C00000"/>
                </a:solidFill>
              </a:rPr>
              <a:t>uppstå</a:t>
            </a:r>
            <a:r>
              <a:rPr lang="sv-SE" altLang="LID4096" sz="1050" dirty="0">
                <a:solidFill>
                  <a:srgbClr val="C00000"/>
                </a:solidFill>
              </a:rPr>
              <a:t> </a:t>
            </a:r>
            <a:r>
              <a:rPr lang="LID4096" altLang="LID4096" sz="1050" dirty="0">
                <a:solidFill>
                  <a:srgbClr val="C00000"/>
                </a:solidFill>
              </a:rPr>
              <a:t>på den </a:t>
            </a:r>
            <a:r>
              <a:rPr lang="LID4096" altLang="LID4096" sz="1050" i="1" u="sng" dirty="0">
                <a:solidFill>
                  <a:srgbClr val="C00000"/>
                </a:solidFill>
              </a:rPr>
              <a:t>yttersta dagen</a:t>
            </a:r>
            <a:r>
              <a:rPr lang="LID4096" altLang="LID4096" sz="1050" dirty="0">
                <a:solidFill>
                  <a:srgbClr val="C00000"/>
                </a:solidFill>
              </a:rPr>
              <a:t>.</a:t>
            </a:r>
            <a:r>
              <a:rPr lang="sv-SE" altLang="LID4096" sz="1050" dirty="0">
                <a:solidFill>
                  <a:srgbClr val="C00000"/>
                </a:solidFill>
              </a:rPr>
              <a:t> </a:t>
            </a:r>
            <a:r>
              <a:rPr lang="sv-SE" altLang="LID4096" sz="900" dirty="0"/>
              <a:t>(Joh 6:40)</a:t>
            </a:r>
            <a:endParaRPr lang="LID4096" altLang="LID4096" sz="105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50" dirty="0">
                <a:solidFill>
                  <a:srgbClr val="C00000"/>
                </a:solidFill>
                <a:effectLst/>
              </a:rPr>
              <a:t>Liksom alla dör i </a:t>
            </a:r>
            <a:r>
              <a:rPr lang="sv-SE" sz="1050" dirty="0">
                <a:solidFill>
                  <a:srgbClr val="C00000"/>
                </a:solidFill>
              </a:rPr>
              <a:t>Adam, så ska också alla </a:t>
            </a:r>
            <a:r>
              <a:rPr lang="sv-SE" sz="1050" b="1" i="1" dirty="0">
                <a:solidFill>
                  <a:srgbClr val="C00000"/>
                </a:solidFill>
              </a:rPr>
              <a:t>göras levande</a:t>
            </a:r>
            <a:r>
              <a:rPr lang="sv-SE" sz="1050" dirty="0">
                <a:solidFill>
                  <a:srgbClr val="C00000"/>
                </a:solidFill>
              </a:rPr>
              <a:t> i Kristus. Men var och en i sin ordning: Kristus som förstlingen och därefter, </a:t>
            </a:r>
            <a:r>
              <a:rPr lang="sv-SE" sz="1050" i="1" u="sng" dirty="0">
                <a:solidFill>
                  <a:srgbClr val="C00000"/>
                </a:solidFill>
              </a:rPr>
              <a:t>när han kommer</a:t>
            </a:r>
            <a:r>
              <a:rPr lang="sv-SE" sz="1050" dirty="0">
                <a:solidFill>
                  <a:srgbClr val="C00000"/>
                </a:solidFill>
              </a:rPr>
              <a:t>, de som tillhör honom.</a:t>
            </a:r>
            <a:r>
              <a:rPr lang="sv-SE" sz="1050" dirty="0"/>
              <a:t> </a:t>
            </a:r>
            <a:r>
              <a:rPr lang="sv-SE" sz="900" dirty="0"/>
              <a:t>(1 Kor 15:22-23)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50" i="1" u="sng" cap="small" dirty="0">
                <a:solidFill>
                  <a:srgbClr val="C00000"/>
                </a:solidFill>
              </a:rPr>
              <a:t>Herrens</a:t>
            </a:r>
            <a:r>
              <a:rPr lang="sv-SE" sz="1050" i="1" u="sng" dirty="0">
                <a:solidFill>
                  <a:srgbClr val="C00000"/>
                </a:solidFill>
              </a:rPr>
              <a:t> dag</a:t>
            </a:r>
            <a:r>
              <a:rPr lang="sv-SE" sz="1050" dirty="0">
                <a:solidFill>
                  <a:srgbClr val="C00000"/>
                </a:solidFill>
              </a:rPr>
              <a:t> kommer, fruktansvärd med harm och brinnande </a:t>
            </a:r>
            <a:r>
              <a:rPr lang="sv-SE" sz="1050" i="1" u="sng" dirty="0">
                <a:solidFill>
                  <a:srgbClr val="C00000"/>
                </a:solidFill>
              </a:rPr>
              <a:t>vrede</a:t>
            </a:r>
            <a:r>
              <a:rPr lang="sv-SE" sz="1050" dirty="0">
                <a:solidFill>
                  <a:srgbClr val="C00000"/>
                </a:solidFill>
              </a:rPr>
              <a:t>, för att ödelägga landet och utrota syndarna som bor där… Solen går upp </a:t>
            </a:r>
            <a:r>
              <a:rPr lang="sv-SE" sz="1050" i="1" u="sng" dirty="0">
                <a:solidFill>
                  <a:srgbClr val="C00000"/>
                </a:solidFill>
              </a:rPr>
              <a:t>mörk</a:t>
            </a:r>
            <a:r>
              <a:rPr lang="sv-SE" sz="1050" dirty="0">
                <a:solidFill>
                  <a:srgbClr val="C00000"/>
                </a:solidFill>
              </a:rPr>
              <a:t> och månen ger inte sitt sken. Jag ska straffa världen för dess ondska. </a:t>
            </a:r>
            <a:r>
              <a:rPr lang="sv-SE" sz="1050" dirty="0">
                <a:solidFill>
                  <a:srgbClr val="C00000"/>
                </a:solidFill>
                <a:ea typeface="Times New Roman" panose="02020603050405020304" pitchFamily="18" charset="0"/>
                <a:cs typeface="Calibri" panose="020F0502020204030204" pitchFamily="34" charset="0"/>
              </a:rPr>
              <a:t>(Jes 13:9-11)</a:t>
            </a:r>
            <a:endParaRPr lang="sv-SE" sz="1050" dirty="0"/>
          </a:p>
          <a:p>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7</a:t>
            </a:fld>
            <a:endParaRPr lang="sv-SE" dirty="0"/>
          </a:p>
        </p:txBody>
      </p:sp>
    </p:spTree>
    <p:extLst>
      <p:ext uri="{BB962C8B-B14F-4D97-AF65-F5344CB8AC3E}">
        <p14:creationId xmlns:p14="http://schemas.microsoft.com/office/powerpoint/2010/main" val="1921552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Troligen slaget vid Harmagedon.</a:t>
            </a:r>
          </a:p>
        </p:txBody>
      </p:sp>
      <p:sp>
        <p:nvSpPr>
          <p:cNvPr id="4" name="Platshållare för bildnummer 3"/>
          <p:cNvSpPr>
            <a:spLocks noGrp="1"/>
          </p:cNvSpPr>
          <p:nvPr>
            <p:ph type="sldNum" sz="quarter" idx="5"/>
          </p:nvPr>
        </p:nvSpPr>
        <p:spPr/>
        <p:txBody>
          <a:bodyPr/>
          <a:lstStyle/>
          <a:p>
            <a:fld id="{1E3176EC-C84D-4117-AB1D-1C19FDABD098}" type="slidenum">
              <a:rPr lang="sv-SE" smtClean="0"/>
              <a:t>8</a:t>
            </a:fld>
            <a:endParaRPr lang="sv-SE" dirty="0"/>
          </a:p>
        </p:txBody>
      </p:sp>
    </p:spTree>
    <p:extLst>
      <p:ext uri="{BB962C8B-B14F-4D97-AF65-F5344CB8AC3E}">
        <p14:creationId xmlns:p14="http://schemas.microsoft.com/office/powerpoint/2010/main" val="146793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Ingen pre-trib för 1830, trots vissa rykten om motsatsen.</a:t>
            </a:r>
          </a:p>
          <a:p>
            <a:r>
              <a:rPr lang="sv-SE" dirty="0"/>
              <a:t>Irving predikade i Church of Scotland i London.</a:t>
            </a:r>
          </a:p>
          <a:p>
            <a:r>
              <a:rPr lang="sv-SE" dirty="0"/>
              <a:t>Margret MacDonald fick sina visioner efter en 18 månaders sjukdom.</a:t>
            </a:r>
          </a:p>
          <a:p>
            <a:r>
              <a:rPr lang="sv-SE" dirty="0"/>
              <a:t>Darby var en av grundarna till Plymouth Brethren. Han initierade alltså inte pre-trib uppryckandet som ofta antas.</a:t>
            </a:r>
          </a:p>
        </p:txBody>
      </p:sp>
      <p:sp>
        <p:nvSpPr>
          <p:cNvPr id="4" name="Platshållare för bildnummer 3"/>
          <p:cNvSpPr>
            <a:spLocks noGrp="1"/>
          </p:cNvSpPr>
          <p:nvPr>
            <p:ph type="sldNum" sz="quarter" idx="5"/>
          </p:nvPr>
        </p:nvSpPr>
        <p:spPr/>
        <p:txBody>
          <a:bodyPr/>
          <a:lstStyle/>
          <a:p>
            <a:fld id="{1E3176EC-C84D-4117-AB1D-1C19FDABD098}" type="slidenum">
              <a:rPr lang="sv-SE" smtClean="0"/>
              <a:t>9</a:t>
            </a:fld>
            <a:endParaRPr lang="sv-SE" dirty="0"/>
          </a:p>
        </p:txBody>
      </p:sp>
    </p:spTree>
    <p:extLst>
      <p:ext uri="{BB962C8B-B14F-4D97-AF65-F5344CB8AC3E}">
        <p14:creationId xmlns:p14="http://schemas.microsoft.com/office/powerpoint/2010/main" val="4207182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D8F3DAF-7775-4815-BEE1-FDC5A61CCBBE}"/>
              </a:ext>
            </a:extLst>
          </p:cNvPr>
          <p:cNvSpPr/>
          <p:nvPr userDrawn="1"/>
        </p:nvSpPr>
        <p:spPr>
          <a:xfrm>
            <a:off x="4139755" y="350599"/>
            <a:ext cx="3912491" cy="1282980"/>
          </a:xfrm>
          <a:prstGeom prst="rect">
            <a:avLst/>
          </a:prstGeom>
        </p:spPr>
        <p:txBody>
          <a:bodyPr wrap="none" lIns="432000">
            <a:spAutoFit/>
          </a:bodyPr>
          <a:lstStyle/>
          <a:p>
            <a:pPr marL="0" marR="0" lvl="0" indent="0" algn="ctr" defTabSz="914400" rtl="0" eaLnBrk="1" fontAlgn="auto" latinLnBrk="0" hangingPunct="1">
              <a:lnSpc>
                <a:spcPts val="9000"/>
              </a:lnSpc>
              <a:spcBef>
                <a:spcPts val="0"/>
              </a:spcBef>
              <a:spcAft>
                <a:spcPts val="0"/>
              </a:spcAft>
              <a:buClrTx/>
              <a:buSzTx/>
              <a:buFont typeface="Arial" panose="020B0604020202020204" pitchFamily="34" charset="0"/>
              <a:buNone/>
              <a:tabLst/>
              <a:defRPr/>
            </a:pPr>
            <a:r>
              <a:rPr kumimoji="0" lang="sv-SE" sz="9600" b="1" i="0" u="none" strike="noStrike" kern="1200" cap="none" spc="50" normalizeH="0" baseline="0" noProof="0" dirty="0">
                <a:ln w="9525" cmpd="sng">
                  <a:noFill/>
                  <a:prstDash val="solid"/>
                </a:ln>
                <a:solidFill>
                  <a:prstClr val="black"/>
                </a:solidFill>
                <a:effectLst>
                  <a:glow rad="127000">
                    <a:schemeClr val="accent6">
                      <a:lumMod val="60000"/>
                      <a:lumOff val="40000"/>
                    </a:schemeClr>
                  </a:glow>
                </a:effectLst>
                <a:uLnTx/>
                <a:uFillTx/>
                <a:latin typeface="+mn-lt"/>
                <a:ea typeface="+mn-ea"/>
                <a:cs typeface="+mn-cs"/>
              </a:rPr>
              <a:t>Rubrik</a:t>
            </a:r>
            <a:endParaRPr lang="sv-SE" sz="9600" dirty="0">
              <a:effectLst>
                <a:glow rad="127000">
                  <a:schemeClr val="accent6">
                    <a:lumMod val="60000"/>
                    <a:lumOff val="40000"/>
                  </a:schemeClr>
                </a:glow>
              </a:effectLst>
            </a:endParaRPr>
          </a:p>
        </p:txBody>
      </p:sp>
      <p:sp>
        <p:nvSpPr>
          <p:cNvPr id="7" name="Rektangel 6">
            <a:extLst>
              <a:ext uri="{FF2B5EF4-FFF2-40B4-BE49-F238E27FC236}">
                <a16:creationId xmlns:a16="http://schemas.microsoft.com/office/drawing/2014/main" id="{13D59A02-5201-4C6C-8253-D11C32783D45}"/>
              </a:ext>
            </a:extLst>
          </p:cNvPr>
          <p:cNvSpPr/>
          <p:nvPr userDrawn="1"/>
        </p:nvSpPr>
        <p:spPr>
          <a:xfrm>
            <a:off x="2215264" y="2972231"/>
            <a:ext cx="7184571" cy="743714"/>
          </a:xfrm>
          <a:prstGeom prst="rect">
            <a:avLst/>
          </a:prstGeom>
        </p:spPr>
        <p:txBody>
          <a:bodyPr wrap="none" lIns="432000">
            <a:noAutofit/>
          </a:bodyPr>
          <a:lstStyle/>
          <a:p>
            <a:pPr algn="ctr">
              <a:lnSpc>
                <a:spcPts val="5100"/>
              </a:lnSpc>
            </a:pPr>
            <a:r>
              <a:rPr kumimoji="0" lang="sv-SE" sz="4400" b="1" i="0" u="none" strike="noStrike" kern="1200" cap="none" spc="0" normalizeH="0" baseline="0" noProof="0" dirty="0">
                <a:ln>
                  <a:noFill/>
                </a:ln>
                <a:solidFill>
                  <a:prstClr val="white"/>
                </a:solidFill>
                <a:effectLst/>
                <a:uLnTx/>
                <a:uFillTx/>
                <a:latin typeface="+mn-lt"/>
                <a:ea typeface="+mn-ea"/>
                <a:cs typeface="+mn-cs"/>
              </a:rPr>
              <a:t>Frälsningsplanen skriven på himlavalvet</a:t>
            </a:r>
            <a:endParaRPr lang="sv-SE" dirty="0"/>
          </a:p>
        </p:txBody>
      </p:sp>
      <p:sp>
        <p:nvSpPr>
          <p:cNvPr id="4" name="Rektangel 3">
            <a:extLst>
              <a:ext uri="{FF2B5EF4-FFF2-40B4-BE49-F238E27FC236}">
                <a16:creationId xmlns:a16="http://schemas.microsoft.com/office/drawing/2014/main" id="{A1FD0E79-3F77-4768-B6E7-DE70D250C3AC}"/>
              </a:ext>
            </a:extLst>
          </p:cNvPr>
          <p:cNvSpPr/>
          <p:nvPr userDrawn="1"/>
        </p:nvSpPr>
        <p:spPr>
          <a:xfrm>
            <a:off x="4303683" y="4042370"/>
            <a:ext cx="3584635" cy="584775"/>
          </a:xfrm>
          <a:prstGeom prst="rect">
            <a:avLst/>
          </a:prstGeom>
        </p:spPr>
        <p:txBody>
          <a:bodyPr wrap="none">
            <a:spAutoFit/>
          </a:bodyPr>
          <a:lstStyle/>
          <a:p>
            <a:pPr algn="ctr"/>
            <a:r>
              <a:rPr lang="sv-SE" sz="3200" b="0" dirty="0">
                <a:solidFill>
                  <a:schemeClr val="bg1"/>
                </a:solidFill>
                <a:latin typeface="MV Boli" panose="02000500030200090000" pitchFamily="2" charset="0"/>
                <a:cs typeface="MV Boli" panose="02000500030200090000" pitchFamily="2" charset="0"/>
              </a:rPr>
              <a:t>Anders Gärdeborn</a:t>
            </a:r>
          </a:p>
        </p:txBody>
      </p:sp>
      <p:pic>
        <p:nvPicPr>
          <p:cNvPr id="8" name="Bildobjekt 7">
            <a:extLst>
              <a:ext uri="{FF2B5EF4-FFF2-40B4-BE49-F238E27FC236}">
                <a16:creationId xmlns:a16="http://schemas.microsoft.com/office/drawing/2014/main" id="{3BA7D2C7-CCFD-45DF-B9F1-AC10BF10DEE8}"/>
              </a:ext>
            </a:extLst>
          </p:cNvPr>
          <p:cNvPicPr>
            <a:picLocks noChangeAspect="1"/>
          </p:cNvPicPr>
          <p:nvPr userDrawn="1"/>
        </p:nvPicPr>
        <p:blipFill>
          <a:blip r:embed="rId2">
            <a:clrChange>
              <a:clrFrom>
                <a:srgbClr val="000000">
                  <a:alpha val="0"/>
                </a:srgbClr>
              </a:clrFrom>
              <a:clrTo>
                <a:srgbClr val="000000">
                  <a:alpha val="0"/>
                </a:srgbClr>
              </a:clrTo>
            </a:clrChange>
            <a:duotone>
              <a:schemeClr val="accent6">
                <a:shade val="45000"/>
                <a:satMod val="135000"/>
              </a:schemeClr>
              <a:prstClr val="white"/>
            </a:duotone>
          </a:blip>
          <a:stretch>
            <a:fillRect/>
          </a:stretch>
        </p:blipFill>
        <p:spPr>
          <a:xfrm>
            <a:off x="181154" y="5943449"/>
            <a:ext cx="1078994" cy="743714"/>
          </a:xfrm>
          <a:prstGeom prst="rect">
            <a:avLst/>
          </a:prstGeom>
          <a:effectLst>
            <a:outerShdw blurRad="50800" dist="38100" dir="2700000" algn="tl" rotWithShape="0">
              <a:prstClr val="black">
                <a:alpha val="40000"/>
              </a:prstClr>
            </a:outerShdw>
          </a:effectLst>
        </p:spPr>
      </p:pic>
      <p:sp>
        <p:nvSpPr>
          <p:cNvPr id="9" name="Rektangel 8">
            <a:extLst>
              <a:ext uri="{FF2B5EF4-FFF2-40B4-BE49-F238E27FC236}">
                <a16:creationId xmlns:a16="http://schemas.microsoft.com/office/drawing/2014/main" id="{2E44920D-EA40-43DA-87C9-AC54E0011632}"/>
              </a:ext>
            </a:extLst>
          </p:cNvPr>
          <p:cNvSpPr/>
          <p:nvPr userDrawn="1"/>
        </p:nvSpPr>
        <p:spPr>
          <a:xfrm>
            <a:off x="2503715" y="2180496"/>
            <a:ext cx="7184571" cy="743714"/>
          </a:xfrm>
          <a:prstGeom prst="rect">
            <a:avLst/>
          </a:prstGeom>
        </p:spPr>
        <p:txBody>
          <a:bodyPr wrap="none" lIns="432000">
            <a:noAutofit/>
          </a:bodyPr>
          <a:lstStyle/>
          <a:p>
            <a:pPr algn="ctr">
              <a:lnSpc>
                <a:spcPts val="5100"/>
              </a:lnSpc>
            </a:pPr>
            <a:r>
              <a:rPr kumimoji="0" lang="sv-SE" sz="4400" b="1" i="0" u="none" strike="noStrike" kern="1200" cap="none" spc="0" normalizeH="0" baseline="0" noProof="0" dirty="0">
                <a:ln>
                  <a:noFill/>
                </a:ln>
                <a:solidFill>
                  <a:schemeClr val="accent6">
                    <a:lumMod val="75000"/>
                  </a:schemeClr>
                </a:solidFill>
                <a:effectLst/>
                <a:uLnTx/>
                <a:uFillTx/>
                <a:latin typeface="+mn-lt"/>
                <a:ea typeface="+mn-ea"/>
                <a:cs typeface="+mn-cs"/>
              </a:rPr>
              <a:t>Underrubrik</a:t>
            </a:r>
            <a:endParaRPr lang="sv-SE" dirty="0">
              <a:solidFill>
                <a:schemeClr val="accent6">
                  <a:lumMod val="75000"/>
                </a:schemeClr>
              </a:solidFill>
            </a:endParaRPr>
          </a:p>
        </p:txBody>
      </p:sp>
      <p:sp>
        <p:nvSpPr>
          <p:cNvPr id="10" name="Rektangel 9">
            <a:extLst>
              <a:ext uri="{FF2B5EF4-FFF2-40B4-BE49-F238E27FC236}">
                <a16:creationId xmlns:a16="http://schemas.microsoft.com/office/drawing/2014/main" id="{675BC810-1BB1-484D-8967-54E093D375BF}"/>
              </a:ext>
            </a:extLst>
          </p:cNvPr>
          <p:cNvSpPr/>
          <p:nvPr userDrawn="1"/>
        </p:nvSpPr>
        <p:spPr>
          <a:xfrm>
            <a:off x="4303683" y="3250635"/>
            <a:ext cx="3584635" cy="584775"/>
          </a:xfrm>
          <a:prstGeom prst="rect">
            <a:avLst/>
          </a:prstGeom>
        </p:spPr>
        <p:txBody>
          <a:bodyPr wrap="none">
            <a:spAutoFit/>
          </a:bodyPr>
          <a:lstStyle/>
          <a:p>
            <a:pPr algn="ctr"/>
            <a:r>
              <a:rPr lang="sv-SE" sz="3200" b="0" dirty="0">
                <a:solidFill>
                  <a:schemeClr val="accent6">
                    <a:lumMod val="75000"/>
                  </a:schemeClr>
                </a:solidFill>
                <a:latin typeface="MV Boli" panose="02000500030200090000" pitchFamily="2" charset="0"/>
                <a:cs typeface="MV Boli" panose="02000500030200090000" pitchFamily="2" charset="0"/>
              </a:rPr>
              <a:t>Anders Gärdeborn</a:t>
            </a:r>
          </a:p>
        </p:txBody>
      </p:sp>
    </p:spTree>
    <p:extLst>
      <p:ext uri="{BB962C8B-B14F-4D97-AF65-F5344CB8AC3E}">
        <p14:creationId xmlns:p14="http://schemas.microsoft.com/office/powerpoint/2010/main" val="42398621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498E1E7-F099-4980-90AA-AD6774DB0D78}"/>
              </a:ext>
            </a:extLst>
          </p:cNvPr>
          <p:cNvSpPr/>
          <p:nvPr userDrawn="1"/>
        </p:nvSpPr>
        <p:spPr>
          <a:xfrm>
            <a:off x="0" y="0"/>
            <a:ext cx="12192000" cy="684000"/>
          </a:xfrm>
          <a:prstGeom prst="rect">
            <a:avLst/>
          </a:prstGeom>
          <a:gradFill flip="none" rotWithShape="1">
            <a:gsLst>
              <a:gs pos="29000">
                <a:schemeClr val="accent6">
                  <a:lumMod val="75000"/>
                </a:schemeClr>
              </a:gs>
              <a:gs pos="0">
                <a:schemeClr val="accent6">
                  <a:lumMod val="75000"/>
                </a:schemeClr>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6800" rIns="91421" bIns="46800" rtlCol="0" anchor="ctr"/>
          <a:lstStyle/>
          <a:p>
            <a:pPr algn="ctr"/>
            <a:endParaRPr lang="sv-SE" sz="1800" dirty="0"/>
          </a:p>
        </p:txBody>
      </p:sp>
      <p:sp>
        <p:nvSpPr>
          <p:cNvPr id="4" name="Rubrik 1">
            <a:extLst>
              <a:ext uri="{FF2B5EF4-FFF2-40B4-BE49-F238E27FC236}">
                <a16:creationId xmlns:a16="http://schemas.microsoft.com/office/drawing/2014/main" id="{06FBAE59-DDD0-467C-B13A-6F6CF0BCDFAA}"/>
              </a:ext>
            </a:extLst>
          </p:cNvPr>
          <p:cNvSpPr>
            <a:spLocks noGrp="1"/>
          </p:cNvSpPr>
          <p:nvPr>
            <p:ph type="title" hasCustomPrompt="1"/>
          </p:nvPr>
        </p:nvSpPr>
        <p:spPr>
          <a:xfrm>
            <a:off x="-2" y="0"/>
            <a:ext cx="11520000" cy="684000"/>
          </a:xfrm>
          <a:prstGeom prst="rect">
            <a:avLst/>
          </a:prstGeom>
        </p:spPr>
        <p:txBody>
          <a:bodyPr lIns="216000" tIns="46800" bIns="46800" anchor="ctr" anchorCtr="0"/>
          <a:lstStyle>
            <a:lvl1pPr algn="l" rtl="0" eaLnBrk="1" latinLnBrk="0" hangingPunct="1">
              <a:lnSpc>
                <a:spcPct val="100000"/>
              </a:lnSpc>
              <a:spcBef>
                <a:spcPct val="0"/>
              </a:spcBef>
              <a:buNone/>
              <a:defRPr kumimoji="0" lang="sv-SE" sz="4000" b="0" kern="1200" cap="none" spc="0" baseline="0" dirty="0">
                <a:ln>
                  <a:noFill/>
                </a:ln>
                <a:solidFill>
                  <a:schemeClr val="bg1"/>
                </a:solidFill>
                <a:effectLst>
                  <a:outerShdw blurRad="38100" dist="38100" dir="2700000" algn="tl">
                    <a:srgbClr val="000000">
                      <a:alpha val="43137"/>
                    </a:srgbClr>
                  </a:outerShdw>
                </a:effectLst>
                <a:latin typeface="Maiandra GD" panose="020E0502030308020204" pitchFamily="34" charset="0"/>
                <a:ea typeface="+mj-ea"/>
                <a:cs typeface="+mj-cs"/>
              </a:defRPr>
            </a:lvl1pPr>
          </a:lstStyle>
          <a:p>
            <a:r>
              <a:rPr lang="sv-SE" dirty="0"/>
              <a:t>Rubrik</a:t>
            </a:r>
          </a:p>
        </p:txBody>
      </p:sp>
      <p:sp>
        <p:nvSpPr>
          <p:cNvPr id="5" name="textruta 4">
            <a:extLst>
              <a:ext uri="{FF2B5EF4-FFF2-40B4-BE49-F238E27FC236}">
                <a16:creationId xmlns:a16="http://schemas.microsoft.com/office/drawing/2014/main" id="{EC310CB7-92DF-4B69-885F-C1B8A7452382}"/>
              </a:ext>
            </a:extLst>
          </p:cNvPr>
          <p:cNvSpPr txBox="1"/>
          <p:nvPr userDrawn="1"/>
        </p:nvSpPr>
        <p:spPr>
          <a:xfrm>
            <a:off x="9824449" y="42117"/>
            <a:ext cx="2345066" cy="584775"/>
          </a:xfrm>
          <a:prstGeom prst="rect">
            <a:avLst/>
          </a:prstGeom>
          <a:noFill/>
        </p:spPr>
        <p:txBody>
          <a:bodyPr wrap="none" tIns="0" bIns="0" rtlCol="0">
            <a:spAutoFit/>
          </a:bodyPr>
          <a:lstStyle>
            <a:defPPr>
              <a:defRPr lang="sv-SE"/>
            </a:defPPr>
            <a:lvl1pPr marL="0" algn="l" defTabSz="914209" rtl="0" eaLnBrk="1" latinLnBrk="0" hangingPunct="1">
              <a:defRPr sz="1800" kern="1200">
                <a:solidFill>
                  <a:schemeClr val="tx1"/>
                </a:solidFill>
                <a:latin typeface="+mn-lt"/>
                <a:ea typeface="+mn-ea"/>
                <a:cs typeface="+mn-cs"/>
              </a:defRPr>
            </a:lvl1pPr>
            <a:lvl2pPr marL="457103" algn="l" defTabSz="914209" rtl="0" eaLnBrk="1" latinLnBrk="0" hangingPunct="1">
              <a:defRPr sz="1800" kern="1200">
                <a:solidFill>
                  <a:schemeClr val="tx1"/>
                </a:solidFill>
                <a:latin typeface="+mn-lt"/>
                <a:ea typeface="+mn-ea"/>
                <a:cs typeface="+mn-cs"/>
              </a:defRPr>
            </a:lvl2pPr>
            <a:lvl3pPr marL="914209" algn="l" defTabSz="914209" rtl="0" eaLnBrk="1" latinLnBrk="0" hangingPunct="1">
              <a:defRPr sz="1800" kern="1200">
                <a:solidFill>
                  <a:schemeClr val="tx1"/>
                </a:solidFill>
                <a:latin typeface="+mn-lt"/>
                <a:ea typeface="+mn-ea"/>
                <a:cs typeface="+mn-cs"/>
              </a:defRPr>
            </a:lvl3pPr>
            <a:lvl4pPr marL="1371313" algn="l" defTabSz="914209" rtl="0" eaLnBrk="1" latinLnBrk="0" hangingPunct="1">
              <a:defRPr sz="1800" kern="1200">
                <a:solidFill>
                  <a:schemeClr val="tx1"/>
                </a:solidFill>
                <a:latin typeface="+mn-lt"/>
                <a:ea typeface="+mn-ea"/>
                <a:cs typeface="+mn-cs"/>
              </a:defRPr>
            </a:lvl4pPr>
            <a:lvl5pPr marL="1828417" algn="l" defTabSz="914209" rtl="0" eaLnBrk="1" latinLnBrk="0" hangingPunct="1">
              <a:defRPr sz="1800" kern="1200">
                <a:solidFill>
                  <a:schemeClr val="tx1"/>
                </a:solidFill>
                <a:latin typeface="+mn-lt"/>
                <a:ea typeface="+mn-ea"/>
                <a:cs typeface="+mn-cs"/>
              </a:defRPr>
            </a:lvl5pPr>
            <a:lvl6pPr marL="2285521" algn="l" defTabSz="914209" rtl="0" eaLnBrk="1" latinLnBrk="0" hangingPunct="1">
              <a:defRPr sz="1800" kern="1200">
                <a:solidFill>
                  <a:schemeClr val="tx1"/>
                </a:solidFill>
                <a:latin typeface="+mn-lt"/>
                <a:ea typeface="+mn-ea"/>
                <a:cs typeface="+mn-cs"/>
              </a:defRPr>
            </a:lvl6pPr>
            <a:lvl7pPr marL="2742625" algn="l" defTabSz="914209" rtl="0" eaLnBrk="1" latinLnBrk="0" hangingPunct="1">
              <a:defRPr sz="1800" kern="1200">
                <a:solidFill>
                  <a:schemeClr val="tx1"/>
                </a:solidFill>
                <a:latin typeface="+mn-lt"/>
                <a:ea typeface="+mn-ea"/>
                <a:cs typeface="+mn-cs"/>
              </a:defRPr>
            </a:lvl7pPr>
            <a:lvl8pPr marL="3199730" algn="l" defTabSz="914209" rtl="0" eaLnBrk="1" latinLnBrk="0" hangingPunct="1">
              <a:defRPr sz="1800" kern="1200">
                <a:solidFill>
                  <a:schemeClr val="tx1"/>
                </a:solidFill>
                <a:latin typeface="+mn-lt"/>
                <a:ea typeface="+mn-ea"/>
                <a:cs typeface="+mn-cs"/>
              </a:defRPr>
            </a:lvl8pPr>
            <a:lvl9pPr marL="3656833" algn="l" defTabSz="914209" rtl="0" eaLnBrk="1" latinLnBrk="0" hangingPunct="1">
              <a:defRPr sz="1800" kern="1200">
                <a:solidFill>
                  <a:schemeClr val="tx1"/>
                </a:solidFill>
                <a:latin typeface="+mn-lt"/>
                <a:ea typeface="+mn-ea"/>
                <a:cs typeface="+mn-cs"/>
              </a:defRPr>
            </a:lvl9pPr>
          </a:lstStyle>
          <a:p>
            <a:pPr algn="ctr"/>
            <a:r>
              <a:rPr lang="sv-SE" sz="2000" b="1" dirty="0"/>
              <a:t>Bibelkanalen</a:t>
            </a:r>
            <a:r>
              <a:rPr lang="sv-SE" dirty="0"/>
              <a:t> </a:t>
            </a:r>
            <a:r>
              <a:rPr lang="sv-SE" sz="1400" dirty="0"/>
              <a:t>(YouTube)</a:t>
            </a:r>
            <a:br>
              <a:rPr lang="sv-SE" sz="1400" dirty="0"/>
            </a:br>
            <a:r>
              <a:rPr lang="sv-SE" sz="1800" dirty="0"/>
              <a:t>www.gardeborn.se</a:t>
            </a:r>
            <a:endParaRPr lang="LID4096" sz="1800" dirty="0"/>
          </a:p>
        </p:txBody>
      </p:sp>
    </p:spTree>
    <p:extLst>
      <p:ext uri="{BB962C8B-B14F-4D97-AF65-F5344CB8AC3E}">
        <p14:creationId xmlns:p14="http://schemas.microsoft.com/office/powerpoint/2010/main" val="33464570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0813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2625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aiandra GD" panose="020E0502030308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3" Type="http://schemas.openxmlformats.org/officeDocument/2006/relationships/image" Target="../media/image7.svg"/><Relationship Id="rId3" Type="http://schemas.openxmlformats.org/officeDocument/2006/relationships/notesSlide" Target="../notesSlides/notesSlide2.xml"/><Relationship Id="rId12"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12.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70.png"/><Relationship Id="rId5" Type="http://schemas.openxmlformats.org/officeDocument/2006/relationships/image" Target="../media/image4.svg"/><Relationship Id="rId15" Type="http://schemas.openxmlformats.org/officeDocument/2006/relationships/image" Target="../media/image9.svg"/><Relationship Id="rId4" Type="http://schemas.openxmlformats.org/officeDocument/2006/relationships/image" Target="../media/image3.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natur&#10;&#10;Automatiskt genererad beskrivning">
            <a:extLst>
              <a:ext uri="{FF2B5EF4-FFF2-40B4-BE49-F238E27FC236}">
                <a16:creationId xmlns:a16="http://schemas.microsoft.com/office/drawing/2014/main" id="{9CCF3A9E-5F8A-4B6B-B82D-A3EA6A428D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55" b="15833"/>
          <a:stretch/>
        </p:blipFill>
        <p:spPr>
          <a:xfrm>
            <a:off x="-1" y="0"/>
            <a:ext cx="12192000" cy="6861050"/>
          </a:xfrm>
          <a:prstGeom prst="rect">
            <a:avLst/>
          </a:prstGeom>
        </p:spPr>
      </p:pic>
      <p:sp>
        <p:nvSpPr>
          <p:cNvPr id="4" name="Rektangel 3">
            <a:extLst>
              <a:ext uri="{FF2B5EF4-FFF2-40B4-BE49-F238E27FC236}">
                <a16:creationId xmlns:a16="http://schemas.microsoft.com/office/drawing/2014/main" id="{260C3730-E306-4496-A9AA-0281C2B3633F}"/>
              </a:ext>
            </a:extLst>
          </p:cNvPr>
          <p:cNvSpPr/>
          <p:nvPr/>
        </p:nvSpPr>
        <p:spPr>
          <a:xfrm>
            <a:off x="0" y="340837"/>
            <a:ext cx="12192000" cy="1347292"/>
          </a:xfrm>
          <a:prstGeom prst="rect">
            <a:avLst/>
          </a:prstGeom>
          <a:noFill/>
          <a:effectLst/>
        </p:spPr>
        <p:txBody>
          <a:bodyPr wrap="square" lIns="0" rIns="0">
            <a:spAutoFit/>
            <a:scene3d>
              <a:camera prst="orthographicFront"/>
              <a:lightRig rig="harsh" dir="t"/>
            </a:scene3d>
            <a:sp3d prstMaterial="matte">
              <a:contourClr>
                <a:schemeClr val="bg1">
                  <a:lumMod val="65000"/>
                </a:schemeClr>
              </a:contourClr>
            </a:sp3d>
          </a:bodyPr>
          <a:lstStyle/>
          <a:p>
            <a:pPr marL="0" marR="0" lvl="0" indent="0" algn="ctr" defTabSz="914400" rtl="0" eaLnBrk="1" fontAlgn="auto" latinLnBrk="0" hangingPunct="1">
              <a:lnSpc>
                <a:spcPts val="9000"/>
              </a:lnSpc>
              <a:spcBef>
                <a:spcPts val="0"/>
              </a:spcBef>
              <a:spcAft>
                <a:spcPts val="0"/>
              </a:spcAft>
              <a:buClrTx/>
              <a:buSzTx/>
              <a:buFont typeface="Arial" panose="020B0604020202020204" pitchFamily="34" charset="0"/>
              <a:buNone/>
              <a:tabLst/>
              <a:defRPr/>
            </a:pPr>
            <a:r>
              <a:rPr lang="sv-SE" sz="11500" b="1" dirty="0">
                <a:ln/>
                <a:solidFill>
                  <a:srgbClr val="FF0000"/>
                </a:solidFill>
                <a:effectLst>
                  <a:glow rad="88900">
                    <a:schemeClr val="tx1"/>
                  </a:glow>
                </a:effectLst>
              </a:rPr>
              <a:t>Uppryckandet!</a:t>
            </a:r>
          </a:p>
        </p:txBody>
      </p:sp>
      <p:sp>
        <p:nvSpPr>
          <p:cNvPr id="5" name="Rektangel 4">
            <a:extLst>
              <a:ext uri="{FF2B5EF4-FFF2-40B4-BE49-F238E27FC236}">
                <a16:creationId xmlns:a16="http://schemas.microsoft.com/office/drawing/2014/main" id="{80BC0F87-1168-4842-8404-72CF5CC2CA3F}"/>
              </a:ext>
            </a:extLst>
          </p:cNvPr>
          <p:cNvSpPr/>
          <p:nvPr/>
        </p:nvSpPr>
        <p:spPr>
          <a:xfrm>
            <a:off x="8666094" y="6257835"/>
            <a:ext cx="3120580" cy="467239"/>
          </a:xfrm>
          <a:prstGeom prst="rect">
            <a:avLst/>
          </a:prstGeom>
          <a:solidFill>
            <a:schemeClr val="tx1">
              <a:alpha val="50000"/>
            </a:schemeClr>
          </a:solidFill>
        </p:spPr>
        <p:txBody>
          <a:bodyPr wrap="none" lIns="72000" tIns="36000" rIns="72000" bIns="0">
            <a:spAutoFit/>
          </a:bodyPr>
          <a:lstStyle/>
          <a:p>
            <a:pPr algn="ctr"/>
            <a:r>
              <a:rPr lang="sv-SE" sz="2800" b="0" dirty="0">
                <a:solidFill>
                  <a:schemeClr val="bg1"/>
                </a:solidFill>
                <a:latin typeface="MV Boli" panose="02000500030200090000" pitchFamily="2" charset="0"/>
                <a:cs typeface="MV Boli" panose="02000500030200090000" pitchFamily="2" charset="0"/>
              </a:rPr>
              <a:t>Anders Gärdeborn</a:t>
            </a:r>
          </a:p>
        </p:txBody>
      </p:sp>
      <p:sp>
        <p:nvSpPr>
          <p:cNvPr id="7" name="Rektangel 6">
            <a:extLst>
              <a:ext uri="{FF2B5EF4-FFF2-40B4-BE49-F238E27FC236}">
                <a16:creationId xmlns:a16="http://schemas.microsoft.com/office/drawing/2014/main" id="{09DCB89E-63AF-4C74-9839-D5DF49F66108}"/>
              </a:ext>
            </a:extLst>
          </p:cNvPr>
          <p:cNvSpPr/>
          <p:nvPr/>
        </p:nvSpPr>
        <p:spPr>
          <a:xfrm>
            <a:off x="0" y="6042614"/>
            <a:ext cx="5719062" cy="897682"/>
          </a:xfrm>
          <a:prstGeom prst="rect">
            <a:avLst/>
          </a:prstGeom>
          <a:solidFill>
            <a:srgbClr val="000000">
              <a:alpha val="50000"/>
            </a:srgbClr>
          </a:solidFill>
          <a:effectLst/>
        </p:spPr>
        <p:txBody>
          <a:bodyPr wrap="square" lIns="72000" tIns="0" rIns="72000" bIns="0" anchor="ctr">
            <a:spAutoFit/>
            <a:scene3d>
              <a:camera prst="orthographicFront"/>
              <a:lightRig rig="harsh" dir="t"/>
            </a:scene3d>
            <a:sp3d prstMaterial="matte">
              <a:contourClr>
                <a:schemeClr val="bg1">
                  <a:lumMod val="65000"/>
                </a:schemeClr>
              </a:contourClr>
            </a:sp3d>
          </a:bodyPr>
          <a:lstStyle/>
          <a:p>
            <a:pPr marL="0" marR="0" lvl="0" indent="0" algn="r" defTabSz="914400" rtl="0" eaLnBrk="1" fontAlgn="auto" latinLnBrk="0" hangingPunct="1">
              <a:lnSpc>
                <a:spcPts val="7000"/>
              </a:lnSpc>
              <a:spcBef>
                <a:spcPts val="0"/>
              </a:spcBef>
              <a:spcAft>
                <a:spcPts val="0"/>
              </a:spcAft>
              <a:buClrTx/>
              <a:buSzTx/>
              <a:buFont typeface="Arial" panose="020B0604020202020204" pitchFamily="34" charset="0"/>
              <a:buNone/>
              <a:tabLst/>
              <a:defRPr/>
            </a:pPr>
            <a:r>
              <a:rPr lang="sv-SE" sz="6600" b="1" dirty="0">
                <a:ln/>
                <a:solidFill>
                  <a:srgbClr val="FF0000"/>
                </a:solidFill>
                <a:effectLst>
                  <a:glow rad="88900">
                    <a:schemeClr val="tx1"/>
                  </a:glow>
                </a:effectLst>
              </a:rPr>
              <a:t>När? Var? Hur?</a:t>
            </a:r>
          </a:p>
        </p:txBody>
      </p:sp>
    </p:spTree>
    <p:extLst>
      <p:ext uri="{BB962C8B-B14F-4D97-AF65-F5344CB8AC3E}">
        <p14:creationId xmlns:p14="http://schemas.microsoft.com/office/powerpoint/2010/main" val="3166096073"/>
      </p:ext>
    </p:extLst>
  </p:cSld>
  <p:clrMapOvr>
    <a:masterClrMapping/>
  </p:clrMapOvr>
  <p:transition advTm="53672">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DE5E7A-8E74-4B59-BF42-FB18CD59CFF0}"/>
              </a:ext>
            </a:extLst>
          </p:cNvPr>
          <p:cNvSpPr>
            <a:spLocks noGrp="1"/>
          </p:cNvSpPr>
          <p:nvPr>
            <p:ph type="title"/>
          </p:nvPr>
        </p:nvSpPr>
        <p:spPr/>
        <p:txBody>
          <a:bodyPr/>
          <a:lstStyle/>
          <a:p>
            <a:r>
              <a:rPr lang="sv-SE" sz="2400" dirty="0"/>
              <a:t>Argument 1 </a:t>
            </a:r>
            <a:r>
              <a:rPr lang="sv-SE" sz="2400" i="1" u="sng" dirty="0"/>
              <a:t>för</a:t>
            </a:r>
            <a:r>
              <a:rPr lang="sv-SE" sz="2400" dirty="0"/>
              <a:t> pretrib: </a:t>
            </a:r>
            <a:r>
              <a:rPr lang="sv-SE" dirty="0"/>
              <a:t>Vredesdomen</a:t>
            </a:r>
            <a:endParaRPr lang="LID4096" dirty="0"/>
          </a:p>
        </p:txBody>
      </p:sp>
      <p:pic>
        <p:nvPicPr>
          <p:cNvPr id="8" name="Bildobjekt 7">
            <a:extLst>
              <a:ext uri="{FF2B5EF4-FFF2-40B4-BE49-F238E27FC236}">
                <a16:creationId xmlns:a16="http://schemas.microsoft.com/office/drawing/2014/main" id="{E2CE9AC4-B169-4CB9-8568-A501C5C2B7A2}"/>
              </a:ext>
            </a:extLst>
          </p:cNvPr>
          <p:cNvPicPr>
            <a:picLocks noChangeAspect="1"/>
          </p:cNvPicPr>
          <p:nvPr/>
        </p:nvPicPr>
        <p:blipFill>
          <a:blip r:embed="rId4"/>
          <a:stretch>
            <a:fillRect/>
          </a:stretch>
        </p:blipFill>
        <p:spPr>
          <a:xfrm>
            <a:off x="6587970" y="4252404"/>
            <a:ext cx="5604030" cy="2605596"/>
          </a:xfrm>
          <a:prstGeom prst="rect">
            <a:avLst/>
          </a:prstGeom>
        </p:spPr>
      </p:pic>
      <p:sp>
        <p:nvSpPr>
          <p:cNvPr id="3" name="textruta 2">
            <a:extLst>
              <a:ext uri="{FF2B5EF4-FFF2-40B4-BE49-F238E27FC236}">
                <a16:creationId xmlns:a16="http://schemas.microsoft.com/office/drawing/2014/main" id="{505D5EB9-1B63-4399-AD3D-C26A30F83777}"/>
              </a:ext>
            </a:extLst>
          </p:cNvPr>
          <p:cNvSpPr txBox="1"/>
          <p:nvPr/>
        </p:nvSpPr>
        <p:spPr>
          <a:xfrm>
            <a:off x="-2" y="799837"/>
            <a:ext cx="12192002" cy="5901616"/>
          </a:xfrm>
          <a:prstGeom prst="rect">
            <a:avLst/>
          </a:prstGeom>
          <a:noFill/>
        </p:spPr>
        <p:txBody>
          <a:bodyPr wrap="square" lIns="180000" rIns="0" rtlCol="0">
            <a:spAutoFit/>
          </a:bodyPr>
          <a:lstStyle/>
          <a:p>
            <a:pPr>
              <a:lnSpc>
                <a:spcPts val="2000"/>
              </a:lnSpc>
            </a:pPr>
            <a:r>
              <a:rPr lang="sv-SE" dirty="0">
                <a:solidFill>
                  <a:srgbClr val="C00000"/>
                </a:solidFill>
                <a:effectLst/>
              </a:rPr>
              <a:t>Gud har </a:t>
            </a:r>
            <a:r>
              <a:rPr lang="sv-SE" i="1" u="sng" dirty="0">
                <a:solidFill>
                  <a:srgbClr val="C00000"/>
                </a:solidFill>
                <a:effectLst/>
              </a:rPr>
              <a:t>inte bestämt oss till att drabbas av vredesdomen</a:t>
            </a:r>
            <a:r>
              <a:rPr lang="sv-SE" dirty="0">
                <a:solidFill>
                  <a:srgbClr val="C00000"/>
                </a:solidFill>
                <a:effectLst/>
              </a:rPr>
              <a:t>. </a:t>
            </a:r>
            <a:r>
              <a:rPr lang="sv-SE" sz="1400" dirty="0">
                <a:effectLst/>
              </a:rPr>
              <a:t>(1 Tess 5:9)</a:t>
            </a:r>
            <a:r>
              <a:rPr lang="sv-SE" dirty="0">
                <a:effectLst/>
              </a:rPr>
              <a:t> </a:t>
            </a:r>
            <a:br>
              <a:rPr lang="sv-SE" dirty="0">
                <a:effectLst/>
              </a:rPr>
            </a:br>
            <a:r>
              <a:rPr lang="sv-SE" dirty="0">
                <a:effectLst/>
              </a:rPr>
              <a:t>Därför, menar man, </a:t>
            </a:r>
            <a:r>
              <a:rPr lang="sv-SE" dirty="0"/>
              <a:t>ska kyrkan vara i himlen under vedermödan:</a:t>
            </a:r>
          </a:p>
          <a:p>
            <a:pPr marL="266700" indent="-177800">
              <a:lnSpc>
                <a:spcPts val="2000"/>
              </a:lnSpc>
              <a:spcBef>
                <a:spcPts val="900"/>
              </a:spcBef>
              <a:buFont typeface="Arial" panose="020B0604020202020204" pitchFamily="34" charset="0"/>
              <a:buChar char="•"/>
            </a:pPr>
            <a:r>
              <a:rPr lang="sv-SE" dirty="0"/>
              <a:t>Vredesdomen ja, men inte lidandet. Vi är utlovade förföljelser.</a:t>
            </a:r>
            <a:endParaRPr lang="sv-SE" sz="1400" dirty="0"/>
          </a:p>
          <a:p>
            <a:pPr marL="266700" indent="-177800">
              <a:lnSpc>
                <a:spcPts val="2000"/>
              </a:lnSpc>
              <a:spcBef>
                <a:spcPts val="900"/>
              </a:spcBef>
              <a:buFont typeface="Arial" panose="020B0604020202020204" pitchFamily="34" charset="0"/>
              <a:buChar char="•"/>
            </a:pPr>
            <a:r>
              <a:rPr lang="sv-SE" dirty="0">
                <a:effectLst/>
              </a:rPr>
              <a:t>Tessalonikerna levde </a:t>
            </a:r>
            <a:r>
              <a:rPr lang="sv-SE" dirty="0"/>
              <a:t>redan i en vedermöda (gement ”v”), så för dem var läran om att slippa obegriplig:</a:t>
            </a:r>
            <a:r>
              <a:rPr lang="sv-SE" dirty="0">
                <a:solidFill>
                  <a:srgbClr val="C00000"/>
                </a:solidFill>
                <a:effectLst/>
              </a:rPr>
              <a:t> Gud… </a:t>
            </a:r>
            <a:r>
              <a:rPr lang="sv-SE" i="1" u="sng" dirty="0">
                <a:solidFill>
                  <a:srgbClr val="C00000"/>
                </a:solidFill>
                <a:effectLst/>
              </a:rPr>
              <a:t>straffar</a:t>
            </a:r>
            <a:r>
              <a:rPr lang="sv-SE" dirty="0">
                <a:solidFill>
                  <a:srgbClr val="C00000"/>
                </a:solidFill>
                <a:effectLst/>
              </a:rPr>
              <a:t> med plågor dem som plågar er och låter er som plågas få </a:t>
            </a:r>
            <a:r>
              <a:rPr lang="sv-SE" i="1" u="sng" dirty="0">
                <a:solidFill>
                  <a:srgbClr val="C00000"/>
                </a:solidFill>
                <a:effectLst/>
              </a:rPr>
              <a:t>lindring</a:t>
            </a:r>
            <a:r>
              <a:rPr lang="sv-SE" dirty="0">
                <a:solidFill>
                  <a:srgbClr val="C00000"/>
                </a:solidFill>
                <a:effectLst/>
              </a:rPr>
              <a:t>… Det sker </a:t>
            </a:r>
            <a:r>
              <a:rPr lang="sv-SE" b="1" i="1" dirty="0">
                <a:solidFill>
                  <a:srgbClr val="C00000"/>
                </a:solidFill>
                <a:effectLst/>
              </a:rPr>
              <a:t>när</a:t>
            </a:r>
            <a:r>
              <a:rPr lang="sv-SE" dirty="0">
                <a:solidFill>
                  <a:srgbClr val="C00000"/>
                </a:solidFill>
                <a:effectLst/>
              </a:rPr>
              <a:t>… </a:t>
            </a:r>
            <a:r>
              <a:rPr lang="sv-SE" i="1" u="sng" dirty="0">
                <a:solidFill>
                  <a:srgbClr val="C00000"/>
                </a:solidFill>
                <a:effectLst/>
              </a:rPr>
              <a:t>Jesus uppenbarar sig</a:t>
            </a:r>
            <a:r>
              <a:rPr lang="sv-SE" dirty="0">
                <a:solidFill>
                  <a:srgbClr val="C00000"/>
                </a:solidFill>
                <a:effectLst/>
              </a:rPr>
              <a:t> från himlen.</a:t>
            </a:r>
            <a:r>
              <a:rPr lang="sv-SE" sz="1400" dirty="0">
                <a:solidFill>
                  <a:srgbClr val="C00000"/>
                </a:solidFill>
                <a:effectLst/>
              </a:rPr>
              <a:t> </a:t>
            </a:r>
            <a:r>
              <a:rPr lang="sv-SE" sz="1400" dirty="0">
                <a:effectLst/>
              </a:rPr>
              <a:t>(2 Tess 1:6-7)</a:t>
            </a:r>
            <a:endParaRPr lang="sv-SE" dirty="0">
              <a:effectLst/>
            </a:endParaRPr>
          </a:p>
          <a:p>
            <a:pPr marL="266700" indent="-177800">
              <a:lnSpc>
                <a:spcPts val="2000"/>
              </a:lnSpc>
              <a:spcBef>
                <a:spcPts val="900"/>
              </a:spcBef>
              <a:buFont typeface="Arial" panose="020B0604020202020204" pitchFamily="34" charset="0"/>
              <a:buChar char="•"/>
            </a:pPr>
            <a:r>
              <a:rPr lang="sv-SE" dirty="0"/>
              <a:t>Domen är selektiv: </a:t>
            </a:r>
            <a:r>
              <a:rPr lang="sv-SE" dirty="0">
                <a:solidFill>
                  <a:srgbClr val="C00000"/>
                </a:solidFill>
                <a:effectLst/>
              </a:rPr>
              <a:t>[Gräshopporna] blev tillsagda att… </a:t>
            </a:r>
            <a:r>
              <a:rPr lang="sv-SE" i="1" u="sng" dirty="0">
                <a:solidFill>
                  <a:srgbClr val="C00000"/>
                </a:solidFill>
                <a:effectLst/>
              </a:rPr>
              <a:t>bara</a:t>
            </a:r>
            <a:r>
              <a:rPr lang="sv-SE" dirty="0">
                <a:solidFill>
                  <a:srgbClr val="C00000"/>
                </a:solidFill>
                <a:effectLst/>
              </a:rPr>
              <a:t> [skada] de människor som inte hade Guds sigill. </a:t>
            </a:r>
            <a:r>
              <a:rPr lang="sv-SE" sz="1400" dirty="0">
                <a:effectLst/>
              </a:rPr>
              <a:t>(Upp 9:4)</a:t>
            </a:r>
            <a:br>
              <a:rPr lang="sv-SE" sz="1400" dirty="0">
                <a:effectLst/>
              </a:rPr>
            </a:br>
            <a:r>
              <a:rPr lang="sv-SE" dirty="0"/>
              <a:t>Guds ”rutin” är att döma ondskan och samtidigt bevara de sina: Floden (arken), Egypten (påskalammet), Sodom (Lot varnad).</a:t>
            </a:r>
          </a:p>
          <a:p>
            <a:pPr marL="266700" indent="-177800">
              <a:lnSpc>
                <a:spcPts val="2000"/>
              </a:lnSpc>
              <a:spcBef>
                <a:spcPts val="900"/>
              </a:spcBef>
              <a:buFont typeface="Arial" panose="020B0604020202020204" pitchFamily="34" charset="0"/>
              <a:buChar char="•"/>
            </a:pPr>
            <a:r>
              <a:rPr lang="sv-SE" dirty="0">
                <a:solidFill>
                  <a:srgbClr val="C00000"/>
                </a:solidFill>
              </a:rPr>
              <a:t>Dessa som är klädda i vita kläder, vilka är de?… Det är de som kommer </a:t>
            </a:r>
            <a:r>
              <a:rPr lang="sv-SE" b="1" i="1" u="sng" dirty="0">
                <a:solidFill>
                  <a:srgbClr val="C00000"/>
                </a:solidFill>
              </a:rPr>
              <a:t>ur</a:t>
            </a:r>
            <a:r>
              <a:rPr lang="sv-SE" dirty="0">
                <a:solidFill>
                  <a:srgbClr val="C00000"/>
                </a:solidFill>
              </a:rPr>
              <a:t> </a:t>
            </a:r>
            <a:r>
              <a:rPr lang="sv-SE" b="1" i="1" u="sng" dirty="0">
                <a:solidFill>
                  <a:srgbClr val="C00000"/>
                </a:solidFill>
              </a:rPr>
              <a:t>den</a:t>
            </a:r>
            <a:r>
              <a:rPr lang="sv-SE" i="1" u="sng" dirty="0">
                <a:solidFill>
                  <a:srgbClr val="C00000"/>
                </a:solidFill>
              </a:rPr>
              <a:t> stora nöden</a:t>
            </a:r>
            <a:r>
              <a:rPr lang="sv-SE" dirty="0">
                <a:solidFill>
                  <a:srgbClr val="C00000"/>
                </a:solidFill>
              </a:rPr>
              <a:t>. </a:t>
            </a:r>
            <a:r>
              <a:rPr lang="sv-SE" sz="1400" dirty="0"/>
              <a:t>(Upp 7:13-14)</a:t>
            </a:r>
            <a:br>
              <a:rPr lang="sv-SE" sz="1400" dirty="0">
                <a:solidFill>
                  <a:srgbClr val="C00000"/>
                </a:solidFill>
              </a:rPr>
            </a:br>
            <a:r>
              <a:rPr lang="sv-SE" dirty="0"/>
              <a:t>Bestämd form =&gt; inte nöd i allmänhet utan vedermödan.</a:t>
            </a:r>
            <a:r>
              <a:rPr lang="sv-SE" dirty="0">
                <a:solidFill>
                  <a:srgbClr val="C00000"/>
                </a:solidFill>
              </a:rPr>
              <a:t> </a:t>
            </a:r>
          </a:p>
          <a:p>
            <a:pPr marL="266700" indent="-177800">
              <a:lnSpc>
                <a:spcPts val="2000"/>
              </a:lnSpc>
              <a:spcBef>
                <a:spcPts val="900"/>
              </a:spcBef>
              <a:buFont typeface="Arial" panose="020B0604020202020204" pitchFamily="34" charset="0"/>
              <a:buChar char="•"/>
            </a:pPr>
            <a:r>
              <a:rPr lang="sv-SE" dirty="0">
                <a:solidFill>
                  <a:srgbClr val="C00000"/>
                </a:solidFill>
                <a:effectLst/>
              </a:rPr>
              <a:t>Var ständigt vakna och be om kraft att </a:t>
            </a:r>
            <a:r>
              <a:rPr lang="sv-SE" i="1" u="sng" dirty="0">
                <a:solidFill>
                  <a:srgbClr val="C00000"/>
                </a:solidFill>
                <a:effectLst/>
              </a:rPr>
              <a:t>undfly</a:t>
            </a:r>
            <a:r>
              <a:rPr lang="sv-SE" dirty="0">
                <a:solidFill>
                  <a:srgbClr val="C00000"/>
                </a:solidFill>
                <a:effectLst/>
              </a:rPr>
              <a:t> </a:t>
            </a:r>
            <a:r>
              <a:rPr lang="sv-SE" dirty="0">
                <a:effectLst/>
              </a:rPr>
              <a:t>[aktiv form]</a:t>
            </a:r>
            <a:r>
              <a:rPr lang="sv-SE" dirty="0">
                <a:solidFill>
                  <a:srgbClr val="C00000"/>
                </a:solidFill>
                <a:effectLst/>
              </a:rPr>
              <a:t> allt som ska ske och kunna bestå inför Människosonen.</a:t>
            </a:r>
            <a:r>
              <a:rPr lang="sv-SE" dirty="0">
                <a:effectLst/>
              </a:rPr>
              <a:t> </a:t>
            </a:r>
            <a:r>
              <a:rPr lang="sv-SE" sz="1400" dirty="0">
                <a:effectLst/>
              </a:rPr>
              <a:t>(Luk 21:36)</a:t>
            </a:r>
          </a:p>
          <a:p>
            <a:pPr marL="541338" lvl="2" indent="-177800">
              <a:lnSpc>
                <a:spcPts val="2000"/>
              </a:lnSpc>
              <a:spcBef>
                <a:spcPts val="500"/>
              </a:spcBef>
              <a:buFont typeface="Arial" panose="020B0604020202020204" pitchFamily="34" charset="0"/>
              <a:buChar char="•"/>
            </a:pPr>
            <a:r>
              <a:rPr lang="sv-SE" dirty="0"/>
              <a:t>En uppmaning att </a:t>
            </a:r>
            <a:r>
              <a:rPr lang="sv-SE" i="1" u="sng" dirty="0"/>
              <a:t>aktivt</a:t>
            </a:r>
            <a:r>
              <a:rPr lang="sv-SE" dirty="0"/>
              <a:t> ”undfly”, inte </a:t>
            </a:r>
            <a:r>
              <a:rPr lang="sv-SE" i="1" u="sng" dirty="0"/>
              <a:t>passivt</a:t>
            </a:r>
            <a:r>
              <a:rPr lang="sv-SE" dirty="0"/>
              <a:t> ryckas upp.</a:t>
            </a:r>
          </a:p>
          <a:p>
            <a:pPr marL="541338" lvl="2" indent="-177800">
              <a:lnSpc>
                <a:spcPts val="2000"/>
              </a:lnSpc>
              <a:spcBef>
                <a:spcPts val="500"/>
              </a:spcBef>
              <a:buFont typeface="Arial" panose="020B0604020202020204" pitchFamily="34" charset="0"/>
              <a:buChar char="•"/>
            </a:pPr>
            <a:r>
              <a:rPr lang="sv-SE" dirty="0"/>
              <a:t>Historien definierar ordet: År 70 flydde [aktivt] kristna på</a:t>
            </a:r>
            <a:br>
              <a:rPr lang="sv-SE" dirty="0"/>
            </a:br>
            <a:r>
              <a:rPr lang="sv-SE" dirty="0"/>
              <a:t>Jesu uppmaning upp i bergen och räddades, medan judarna </a:t>
            </a:r>
            <a:br>
              <a:rPr lang="sv-SE" dirty="0"/>
            </a:br>
            <a:r>
              <a:rPr lang="sv-SE" dirty="0"/>
              <a:t>dödades av romarna. Så ska vi handla under vedermödan!</a:t>
            </a:r>
          </a:p>
          <a:p>
            <a:pPr marL="266700" indent="-177800">
              <a:lnSpc>
                <a:spcPts val="2000"/>
              </a:lnSpc>
              <a:spcBef>
                <a:spcPts val="900"/>
              </a:spcBef>
              <a:buFont typeface="Arial" panose="020B0604020202020204" pitchFamily="34" charset="0"/>
              <a:buChar char="•"/>
            </a:pPr>
            <a:r>
              <a:rPr lang="sv-SE" dirty="0"/>
              <a:t>Uppenbarelseboken är skriven till </a:t>
            </a:r>
            <a:r>
              <a:rPr lang="sv-SE" dirty="0">
                <a:solidFill>
                  <a:srgbClr val="C00000"/>
                </a:solidFill>
              </a:rPr>
              <a:t>sju församlingar i Asien</a:t>
            </a:r>
            <a:r>
              <a:rPr lang="sv-SE" dirty="0"/>
              <a:t> </a:t>
            </a:r>
            <a:r>
              <a:rPr lang="sv-SE" sz="1400" dirty="0"/>
              <a:t>(1:4) </a:t>
            </a:r>
            <a:br>
              <a:rPr lang="sv-SE" sz="1400" dirty="0"/>
            </a:br>
            <a:r>
              <a:rPr lang="sv-SE" dirty="0"/>
              <a:t>för att </a:t>
            </a:r>
            <a:r>
              <a:rPr lang="sv-SE" dirty="0">
                <a:solidFill>
                  <a:srgbClr val="C00000"/>
                </a:solidFill>
              </a:rPr>
              <a:t>visa sina tjänare vad som snart måste ske</a:t>
            </a:r>
            <a:r>
              <a:rPr lang="sv-SE" dirty="0"/>
              <a:t> </a:t>
            </a:r>
            <a:r>
              <a:rPr lang="sv-SE" sz="1400" dirty="0"/>
              <a:t>(1:1)</a:t>
            </a:r>
            <a:r>
              <a:rPr lang="sv-SE" dirty="0"/>
              <a:t>. Ändock </a:t>
            </a:r>
            <a:br>
              <a:rPr lang="sv-SE" dirty="0"/>
            </a:br>
            <a:r>
              <a:rPr lang="sv-SE" dirty="0"/>
              <a:t>nämns aldrig något uppryckande.</a:t>
            </a:r>
          </a:p>
          <a:p>
            <a:pPr>
              <a:lnSpc>
                <a:spcPts val="2000"/>
              </a:lnSpc>
              <a:spcBef>
                <a:spcPts val="900"/>
              </a:spcBef>
            </a:pPr>
            <a:r>
              <a:rPr lang="sv-SE" dirty="0"/>
              <a:t>Märk: Bibeln </a:t>
            </a:r>
            <a:r>
              <a:rPr lang="sv-SE" i="1" u="sng" dirty="0"/>
              <a:t>undervisar</a:t>
            </a:r>
            <a:r>
              <a:rPr lang="sv-SE" dirty="0"/>
              <a:t> aldrig explicit om ett pre-trib uppryckande. </a:t>
            </a:r>
            <a:br>
              <a:rPr lang="sv-SE" dirty="0"/>
            </a:br>
            <a:r>
              <a:rPr lang="sv-SE" dirty="0"/>
              <a:t>Däremot finns verser som </a:t>
            </a:r>
            <a:r>
              <a:rPr lang="sv-SE" i="1" u="sng" dirty="0"/>
              <a:t>tillåter</a:t>
            </a:r>
            <a:r>
              <a:rPr lang="sv-SE" dirty="0"/>
              <a:t> pre-trib.</a:t>
            </a:r>
          </a:p>
        </p:txBody>
      </p:sp>
    </p:spTree>
    <p:custDataLst>
      <p:tags r:id="rId1"/>
    </p:custDataLst>
    <p:extLst>
      <p:ext uri="{BB962C8B-B14F-4D97-AF65-F5344CB8AC3E}">
        <p14:creationId xmlns:p14="http://schemas.microsoft.com/office/powerpoint/2010/main" val="3092569423"/>
      </p:ext>
    </p:extLst>
  </p:cSld>
  <p:clrMapOvr>
    <a:masterClrMapping/>
  </p:clrMapOvr>
  <p:transition advTm="38264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FD2BA13B-1C68-4AD8-AD4D-653A831B6BDF}"/>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0" y="684000"/>
            <a:ext cx="12191999" cy="6174463"/>
          </a:xfrm>
          <a:prstGeom prst="rect">
            <a:avLst/>
          </a:prstGeom>
        </p:spPr>
      </p:pic>
      <p:pic>
        <p:nvPicPr>
          <p:cNvPr id="8" name="Bildobjekt 7" hidden="1">
            <a:extLst>
              <a:ext uri="{FF2B5EF4-FFF2-40B4-BE49-F238E27FC236}">
                <a16:creationId xmlns:a16="http://schemas.microsoft.com/office/drawing/2014/main" id="{B51A6652-4B9B-4029-9A0F-3DD63DBC5D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0" y="684000"/>
            <a:ext cx="12191999" cy="6174463"/>
          </a:xfrm>
          <a:prstGeom prst="rect">
            <a:avLst/>
          </a:prstGeom>
        </p:spPr>
      </p:pic>
      <p:sp>
        <p:nvSpPr>
          <p:cNvPr id="2" name="Rubrik 1">
            <a:extLst>
              <a:ext uri="{FF2B5EF4-FFF2-40B4-BE49-F238E27FC236}">
                <a16:creationId xmlns:a16="http://schemas.microsoft.com/office/drawing/2014/main" id="{6E0608FF-DC5C-4276-9F6B-58F2417037F7}"/>
              </a:ext>
            </a:extLst>
          </p:cNvPr>
          <p:cNvSpPr>
            <a:spLocks noGrp="1"/>
          </p:cNvSpPr>
          <p:nvPr>
            <p:ph type="title"/>
          </p:nvPr>
        </p:nvSpPr>
        <p:spPr/>
        <p:txBody>
          <a:bodyPr/>
          <a:lstStyle/>
          <a:p>
            <a:r>
              <a:rPr lang="sv-SE" sz="2400" dirty="0"/>
              <a:t>Argument 2 </a:t>
            </a:r>
            <a:r>
              <a:rPr lang="sv-SE" sz="2400" i="1" u="sng" dirty="0"/>
              <a:t>för</a:t>
            </a:r>
            <a:r>
              <a:rPr lang="sv-SE" sz="2400" dirty="0"/>
              <a:t> pretrib: </a:t>
            </a:r>
            <a:r>
              <a:rPr lang="sv-SE" dirty="0"/>
              <a:t>De 24 äldste i himlen</a:t>
            </a:r>
            <a:endParaRPr lang="LID4096" dirty="0"/>
          </a:p>
        </p:txBody>
      </p:sp>
      <p:sp>
        <p:nvSpPr>
          <p:cNvPr id="3" name="textruta 2">
            <a:extLst>
              <a:ext uri="{FF2B5EF4-FFF2-40B4-BE49-F238E27FC236}">
                <a16:creationId xmlns:a16="http://schemas.microsoft.com/office/drawing/2014/main" id="{59C6DDCB-E497-45F7-868D-51DFD63A7687}"/>
              </a:ext>
            </a:extLst>
          </p:cNvPr>
          <p:cNvSpPr txBox="1"/>
          <p:nvPr/>
        </p:nvSpPr>
        <p:spPr>
          <a:xfrm>
            <a:off x="-2" y="822539"/>
            <a:ext cx="12191999" cy="5493812"/>
          </a:xfrm>
          <a:prstGeom prst="rect">
            <a:avLst/>
          </a:prstGeom>
          <a:noFill/>
        </p:spPr>
        <p:txBody>
          <a:bodyPr wrap="square" lIns="180000" rIns="108000" rtlCol="0">
            <a:spAutoFit/>
          </a:bodyPr>
          <a:lstStyle/>
          <a:p>
            <a:r>
              <a:rPr lang="sv-SE" dirty="0"/>
              <a:t>Enligt pre-trib representerar de 24 äldste kyrkan i himlen:</a:t>
            </a:r>
          </a:p>
          <a:p>
            <a:r>
              <a:rPr lang="sv-SE" dirty="0">
                <a:solidFill>
                  <a:srgbClr val="C00000"/>
                </a:solidFill>
                <a:effectLst/>
              </a:rPr>
              <a:t>Sedan hörde jag liksom en stark röst från </a:t>
            </a:r>
            <a:r>
              <a:rPr lang="sv-SE" i="1" u="sng" dirty="0">
                <a:solidFill>
                  <a:srgbClr val="0070C0"/>
                </a:solidFill>
                <a:effectLst/>
              </a:rPr>
              <a:t>en stor skara</a:t>
            </a:r>
            <a:r>
              <a:rPr lang="sv-SE" dirty="0">
                <a:solidFill>
                  <a:srgbClr val="C00000"/>
                </a:solidFill>
                <a:effectLst/>
              </a:rPr>
              <a:t> </a:t>
            </a:r>
            <a:r>
              <a:rPr lang="sv-SE" i="1" u="sng" dirty="0">
                <a:solidFill>
                  <a:srgbClr val="C00000"/>
                </a:solidFill>
                <a:effectLst/>
              </a:rPr>
              <a:t>i himlen</a:t>
            </a:r>
            <a:r>
              <a:rPr lang="sv-SE" dirty="0">
                <a:solidFill>
                  <a:srgbClr val="C00000"/>
                </a:solidFill>
                <a:effectLst/>
              </a:rPr>
              <a:t>: "Halleluja!... Och de </a:t>
            </a:r>
            <a:r>
              <a:rPr lang="sv-SE" i="1" u="sng" dirty="0">
                <a:solidFill>
                  <a:srgbClr val="C00000"/>
                </a:solidFill>
                <a:effectLst/>
              </a:rPr>
              <a:t>tjugofyra äldste</a:t>
            </a:r>
            <a:r>
              <a:rPr lang="sv-SE" dirty="0">
                <a:solidFill>
                  <a:srgbClr val="C00000"/>
                </a:solidFill>
                <a:effectLst/>
              </a:rPr>
              <a:t> och </a:t>
            </a:r>
            <a:br>
              <a:rPr lang="sv-SE" dirty="0">
                <a:solidFill>
                  <a:srgbClr val="C00000"/>
                </a:solidFill>
                <a:effectLst/>
              </a:rPr>
            </a:br>
            <a:r>
              <a:rPr lang="sv-SE" dirty="0">
                <a:solidFill>
                  <a:srgbClr val="C00000"/>
                </a:solidFill>
                <a:effectLst/>
              </a:rPr>
              <a:t>de </a:t>
            </a:r>
            <a:r>
              <a:rPr lang="sv-SE" i="1" u="sng" dirty="0">
                <a:solidFill>
                  <a:srgbClr val="C00000"/>
                </a:solidFill>
                <a:effectLst/>
              </a:rPr>
              <a:t>fyra varelserna</a:t>
            </a:r>
            <a:r>
              <a:rPr lang="sv-SE" dirty="0">
                <a:solidFill>
                  <a:srgbClr val="C00000"/>
                </a:solidFill>
                <a:effectLst/>
              </a:rPr>
              <a:t> föll ner och tillbad Gud som sitter på tronen och sade: "Amen. Halleluja!”… Och jag hörde </a:t>
            </a:r>
            <a:br>
              <a:rPr lang="sv-SE" dirty="0">
                <a:solidFill>
                  <a:srgbClr val="C00000"/>
                </a:solidFill>
                <a:effectLst/>
              </a:rPr>
            </a:br>
            <a:r>
              <a:rPr lang="sv-SE" dirty="0">
                <a:solidFill>
                  <a:srgbClr val="C00000"/>
                </a:solidFill>
                <a:effectLst/>
              </a:rPr>
              <a:t>liksom rösten från </a:t>
            </a:r>
            <a:r>
              <a:rPr lang="sv-SE" i="1" u="sng" dirty="0">
                <a:solidFill>
                  <a:srgbClr val="0070C0"/>
                </a:solidFill>
                <a:effectLst/>
              </a:rPr>
              <a:t>en stor skara</a:t>
            </a:r>
            <a:r>
              <a:rPr lang="sv-SE" dirty="0">
                <a:solidFill>
                  <a:srgbClr val="C00000"/>
                </a:solidFill>
                <a:effectLst/>
              </a:rPr>
              <a:t>, som bruset av väldiga vatten och dånet av kraftig åska, och de sade: "Halleluja!... </a:t>
            </a:r>
            <a:br>
              <a:rPr lang="sv-SE" dirty="0">
                <a:solidFill>
                  <a:srgbClr val="C00000"/>
                </a:solidFill>
                <a:effectLst/>
              </a:rPr>
            </a:br>
            <a:r>
              <a:rPr lang="sv-SE" i="1" u="sng" dirty="0">
                <a:solidFill>
                  <a:srgbClr val="C00000"/>
                </a:solidFill>
                <a:effectLst/>
              </a:rPr>
              <a:t>Låt oss glädjas</a:t>
            </a:r>
            <a:r>
              <a:rPr lang="sv-SE" dirty="0">
                <a:solidFill>
                  <a:srgbClr val="C00000"/>
                </a:solidFill>
                <a:effectLst/>
              </a:rPr>
              <a:t> och jubla och ge [Gud] äran, </a:t>
            </a:r>
            <a:r>
              <a:rPr lang="sv-SE" i="1" u="sng" dirty="0">
                <a:solidFill>
                  <a:srgbClr val="C00000"/>
                </a:solidFill>
                <a:effectLst/>
              </a:rPr>
              <a:t>för Lammets bröllop har kommit</a:t>
            </a:r>
            <a:r>
              <a:rPr lang="sv-SE" dirty="0">
                <a:solidFill>
                  <a:srgbClr val="C00000"/>
                </a:solidFill>
                <a:effectLst/>
              </a:rPr>
              <a:t> och hans brud har gjort sig redo.</a:t>
            </a:r>
            <a:r>
              <a:rPr lang="sv-SE" sz="1400" dirty="0">
                <a:effectLst/>
              </a:rPr>
              <a:t> (Upp 19:1-7)</a:t>
            </a:r>
            <a:endParaRPr lang="sv-SE" dirty="0">
              <a:effectLst/>
            </a:endParaRPr>
          </a:p>
          <a:p>
            <a:pPr marL="360363" indent="-180975">
              <a:spcBef>
                <a:spcPts val="1200"/>
              </a:spcBef>
              <a:buFont typeface="Arial" panose="020B0604020202020204" pitchFamily="34" charset="0"/>
              <a:buChar char="•"/>
              <a:tabLst>
                <a:tab pos="896938" algn="l"/>
              </a:tabLst>
            </a:pPr>
            <a:r>
              <a:rPr lang="sv-SE" dirty="0">
                <a:effectLst/>
              </a:rPr>
              <a:t>Glädjen </a:t>
            </a:r>
            <a:r>
              <a:rPr lang="sv-SE" i="1" u="sng" dirty="0">
                <a:effectLst/>
              </a:rPr>
              <a:t>i himlen</a:t>
            </a:r>
            <a:r>
              <a:rPr lang="sv-SE" dirty="0">
                <a:effectLst/>
              </a:rPr>
              <a:t> är för att Lammet (Jesus) gjort sig redo att möta sin brud (den ”stora skaran” = församlingen) </a:t>
            </a:r>
            <a:r>
              <a:rPr lang="sv-SE" i="1" u="sng" dirty="0">
                <a:effectLst/>
              </a:rPr>
              <a:t>på jorden</a:t>
            </a:r>
            <a:r>
              <a:rPr lang="sv-SE" dirty="0">
                <a:effectLst/>
              </a:rPr>
              <a:t>.</a:t>
            </a:r>
          </a:p>
          <a:p>
            <a:pPr marL="360363" indent="-180975">
              <a:spcBef>
                <a:spcPts val="1200"/>
              </a:spcBef>
              <a:buFont typeface="Arial" panose="020B0604020202020204" pitchFamily="34" charset="0"/>
              <a:buChar char="•"/>
              <a:tabLst>
                <a:tab pos="896938" algn="l"/>
              </a:tabLst>
            </a:pPr>
            <a:r>
              <a:rPr lang="sv-SE" dirty="0"/>
              <a:t>De 24 äldste representerar inte kyrkan, utan de är andevarelser:</a:t>
            </a:r>
          </a:p>
          <a:p>
            <a:pPr marL="623888" lvl="1" indent="-173038">
              <a:spcBef>
                <a:spcPts val="600"/>
              </a:spcBef>
              <a:buFont typeface="Arial" panose="020B0604020202020204" pitchFamily="34" charset="0"/>
              <a:buChar char="•"/>
            </a:pPr>
            <a:r>
              <a:rPr lang="sv-SE" dirty="0"/>
              <a:t>De står tillsammans med ”de fyra varelserna” som definitivt är andevarelser: </a:t>
            </a:r>
            <a:r>
              <a:rPr lang="sv-SE" dirty="0">
                <a:solidFill>
                  <a:srgbClr val="C00000"/>
                </a:solidFill>
                <a:effectLst/>
              </a:rPr>
              <a:t>Mitt för tronen och runt omkring den stod </a:t>
            </a:r>
            <a:r>
              <a:rPr lang="sv-SE" i="1" u="sng" dirty="0">
                <a:solidFill>
                  <a:srgbClr val="C00000"/>
                </a:solidFill>
                <a:effectLst/>
              </a:rPr>
              <a:t>fyra varelser</a:t>
            </a:r>
            <a:r>
              <a:rPr lang="sv-SE" dirty="0">
                <a:solidFill>
                  <a:srgbClr val="C00000"/>
                </a:solidFill>
                <a:effectLst/>
              </a:rPr>
              <a:t> som hade fullt med ögon framtill och baktill. </a:t>
            </a:r>
            <a:r>
              <a:rPr lang="sv-SE" sz="1400" dirty="0">
                <a:effectLst/>
              </a:rPr>
              <a:t>(Upp 4:6)</a:t>
            </a:r>
          </a:p>
          <a:p>
            <a:pPr marL="623888" lvl="1" indent="-173038">
              <a:spcBef>
                <a:spcPts val="600"/>
              </a:spcBef>
              <a:buFont typeface="Arial" panose="020B0604020202020204" pitchFamily="34" charset="0"/>
              <a:buChar char="•"/>
            </a:pPr>
            <a:r>
              <a:rPr lang="sv-SE" dirty="0">
                <a:solidFill>
                  <a:srgbClr val="C00000"/>
                </a:solidFill>
              </a:rPr>
              <a:t>Var och en [av de 24 äldste och de 4 varelserna] hade en harpa och skålar av guld fulla med </a:t>
            </a:r>
            <a:r>
              <a:rPr lang="sv-SE" i="1" u="sng" dirty="0">
                <a:solidFill>
                  <a:srgbClr val="C00000"/>
                </a:solidFill>
              </a:rPr>
              <a:t>rökelse</a:t>
            </a:r>
            <a:r>
              <a:rPr lang="sv-SE" dirty="0">
                <a:solidFill>
                  <a:srgbClr val="C00000"/>
                </a:solidFill>
              </a:rPr>
              <a:t>, som är </a:t>
            </a:r>
            <a:r>
              <a:rPr lang="sv-SE" i="1" u="sng" dirty="0">
                <a:solidFill>
                  <a:srgbClr val="C00000"/>
                </a:solidFill>
              </a:rPr>
              <a:t>de heligas böner</a:t>
            </a:r>
            <a:r>
              <a:rPr lang="sv-SE" dirty="0">
                <a:solidFill>
                  <a:srgbClr val="C00000"/>
                </a:solidFill>
              </a:rPr>
              <a:t>. </a:t>
            </a:r>
            <a:r>
              <a:rPr lang="sv-SE" sz="1400" dirty="0"/>
              <a:t>(Upp 5:8)</a:t>
            </a:r>
            <a:r>
              <a:rPr lang="sv-SE" dirty="0"/>
              <a:t> Detta är änglars uppgift: </a:t>
            </a:r>
            <a:r>
              <a:rPr lang="sv-SE" dirty="0">
                <a:solidFill>
                  <a:srgbClr val="C00000"/>
                </a:solidFill>
              </a:rPr>
              <a:t>Röken från </a:t>
            </a:r>
            <a:r>
              <a:rPr lang="sv-SE" i="1" u="sng" dirty="0">
                <a:solidFill>
                  <a:srgbClr val="C00000"/>
                </a:solidFill>
              </a:rPr>
              <a:t>rökelsen</a:t>
            </a:r>
            <a:r>
              <a:rPr lang="sv-SE" dirty="0">
                <a:solidFill>
                  <a:srgbClr val="C00000"/>
                </a:solidFill>
              </a:rPr>
              <a:t> steg från </a:t>
            </a:r>
            <a:r>
              <a:rPr lang="sv-SE" i="1" u="sng" dirty="0">
                <a:solidFill>
                  <a:srgbClr val="C00000"/>
                </a:solidFill>
              </a:rPr>
              <a:t>ängelns</a:t>
            </a:r>
            <a:r>
              <a:rPr lang="sv-SE" dirty="0">
                <a:solidFill>
                  <a:srgbClr val="C00000"/>
                </a:solidFill>
              </a:rPr>
              <a:t> hand tillsammans med </a:t>
            </a:r>
            <a:r>
              <a:rPr lang="sv-SE" i="1" u="sng" dirty="0">
                <a:solidFill>
                  <a:srgbClr val="C00000"/>
                </a:solidFill>
              </a:rPr>
              <a:t>de heligas böner</a:t>
            </a:r>
            <a:r>
              <a:rPr lang="sv-SE" dirty="0">
                <a:solidFill>
                  <a:srgbClr val="C00000"/>
                </a:solidFill>
              </a:rPr>
              <a:t> upp inför Gud.</a:t>
            </a:r>
            <a:r>
              <a:rPr lang="sv-SE" sz="1400" dirty="0">
                <a:solidFill>
                  <a:srgbClr val="C00000"/>
                </a:solidFill>
              </a:rPr>
              <a:t> </a:t>
            </a:r>
            <a:r>
              <a:rPr lang="sv-SE" sz="1400" dirty="0"/>
              <a:t>(Upp 8:4)</a:t>
            </a:r>
            <a:endParaRPr lang="sv-SE" dirty="0"/>
          </a:p>
          <a:p>
            <a:pPr marL="623888" lvl="1" indent="-173038">
              <a:spcBef>
                <a:spcPts val="600"/>
              </a:spcBef>
              <a:buFont typeface="Arial" panose="020B0604020202020204" pitchFamily="34" charset="0"/>
              <a:buChar char="•"/>
            </a:pPr>
            <a:r>
              <a:rPr lang="sv-SE" dirty="0">
                <a:effectLst/>
              </a:rPr>
              <a:t>De exkluderar sig själva från ”de heliga” (kyrkan) </a:t>
            </a:r>
            <a:r>
              <a:rPr lang="sv-SE" dirty="0"/>
              <a:t>genom att sjunga om kyrkan </a:t>
            </a:r>
            <a:r>
              <a:rPr lang="sv-SE" i="1" u="sng" dirty="0">
                <a:effectLst/>
              </a:rPr>
              <a:t>i tredje person</a:t>
            </a:r>
            <a:r>
              <a:rPr lang="sv-SE" dirty="0">
                <a:effectLst/>
              </a:rPr>
              <a:t>: </a:t>
            </a:r>
            <a:r>
              <a:rPr lang="sv-SE" dirty="0">
                <a:solidFill>
                  <a:srgbClr val="C00000"/>
                </a:solidFill>
                <a:effectLst/>
              </a:rPr>
              <a:t>De sjöng en ny sång: "Du är värdig att ta bokrullen och bryta dess sigill, för du har… med ditt blod friköpt </a:t>
            </a:r>
            <a:r>
              <a:rPr lang="sv-SE" i="1" u="sng" dirty="0">
                <a:solidFill>
                  <a:srgbClr val="C00000"/>
                </a:solidFill>
                <a:effectLst/>
              </a:rPr>
              <a:t>människor</a:t>
            </a:r>
            <a:r>
              <a:rPr lang="sv-SE" dirty="0">
                <a:solidFill>
                  <a:srgbClr val="C00000"/>
                </a:solidFill>
                <a:effectLst/>
              </a:rPr>
              <a:t> åt Gud </a:t>
            </a:r>
            <a:r>
              <a:rPr lang="sv-SE" i="1" u="sng" dirty="0">
                <a:solidFill>
                  <a:srgbClr val="C00000"/>
                </a:solidFill>
                <a:effectLst/>
              </a:rPr>
              <a:t>av alla stammar</a:t>
            </a:r>
            <a:r>
              <a:rPr lang="sv-SE" dirty="0">
                <a:solidFill>
                  <a:srgbClr val="C00000"/>
                </a:solidFill>
                <a:effectLst/>
              </a:rPr>
              <a:t> och språk och länder och folk. Du har gjort </a:t>
            </a:r>
            <a:r>
              <a:rPr lang="sv-SE" i="1" u="sng" dirty="0">
                <a:solidFill>
                  <a:srgbClr val="C00000"/>
                </a:solidFill>
                <a:effectLst/>
              </a:rPr>
              <a:t>dem</a:t>
            </a:r>
            <a:r>
              <a:rPr lang="sv-SE" dirty="0">
                <a:solidFill>
                  <a:srgbClr val="C00000"/>
                </a:solidFill>
                <a:effectLst/>
              </a:rPr>
              <a:t> till ett kungarike och till präster åt vår Gud, och </a:t>
            </a:r>
            <a:r>
              <a:rPr lang="sv-SE" i="1" u="sng" dirty="0">
                <a:solidFill>
                  <a:srgbClr val="C00000"/>
                </a:solidFill>
                <a:effectLst/>
              </a:rPr>
              <a:t>de</a:t>
            </a:r>
            <a:r>
              <a:rPr lang="sv-SE" dirty="0">
                <a:solidFill>
                  <a:srgbClr val="C00000"/>
                </a:solidFill>
                <a:effectLst/>
              </a:rPr>
              <a:t> ska regera på jorden.” </a:t>
            </a:r>
            <a:r>
              <a:rPr lang="sv-SE" sz="1400" dirty="0">
                <a:effectLst/>
              </a:rPr>
              <a:t>(Upp 5:9-10)</a:t>
            </a:r>
          </a:p>
          <a:p>
            <a:pPr marL="360363" indent="-180975">
              <a:spcBef>
                <a:spcPts val="1200"/>
              </a:spcBef>
              <a:buFont typeface="Arial" panose="020B0604020202020204" pitchFamily="34" charset="0"/>
              <a:buChar char="•"/>
              <a:tabLst>
                <a:tab pos="896938" algn="l"/>
              </a:tabLst>
            </a:pPr>
            <a:r>
              <a:rPr lang="sv-SE" dirty="0"/>
              <a:t>Varför 24? Jo, det jordiska templet är en </a:t>
            </a:r>
            <a:r>
              <a:rPr lang="sv-SE" dirty="0">
                <a:solidFill>
                  <a:srgbClr val="C00000"/>
                </a:solidFill>
              </a:rPr>
              <a:t>skuggbild av den himmelska helgedomen </a:t>
            </a:r>
            <a:r>
              <a:rPr lang="sv-SE" sz="1400" dirty="0"/>
              <a:t>(Hebr 8:5)</a:t>
            </a:r>
            <a:r>
              <a:rPr lang="sv-SE" dirty="0"/>
              <a:t>, och kung David delade in Arons söner i 24 prästavdelningar för tjänst i templet </a:t>
            </a:r>
            <a:r>
              <a:rPr lang="sv-SE" sz="1400" dirty="0"/>
              <a:t>(1 Krön 24:1-19)</a:t>
            </a:r>
            <a:r>
              <a:rPr lang="sv-SE" dirty="0"/>
              <a:t>.</a:t>
            </a:r>
            <a:endParaRPr lang="sv-SE" dirty="0">
              <a:effectLst/>
            </a:endParaRPr>
          </a:p>
        </p:txBody>
      </p:sp>
    </p:spTree>
    <p:custDataLst>
      <p:tags r:id="rId1"/>
    </p:custDataLst>
    <p:extLst>
      <p:ext uri="{BB962C8B-B14F-4D97-AF65-F5344CB8AC3E}">
        <p14:creationId xmlns:p14="http://schemas.microsoft.com/office/powerpoint/2010/main" val="3160240526"/>
      </p:ext>
    </p:extLst>
  </p:cSld>
  <p:clrMapOvr>
    <a:masterClrMapping/>
  </p:clrMapOvr>
  <p:transition advTm="32336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xit" presetSubtype="0" fill="hold" nodeType="withEffect">
                                  <p:stCondLst>
                                    <p:cond delay="0"/>
                                  </p:stCondLst>
                                  <p:childTnLst>
                                    <p:animEffect transition="out" filter="fade">
                                      <p:cBhvr>
                                        <p:cTn id="9" dur="3000"/>
                                        <p:tgtEl>
                                          <p:spTgt spid="8"/>
                                        </p:tgtEl>
                                      </p:cBhvr>
                                    </p:animEffect>
                                    <p:set>
                                      <p:cBhvr>
                                        <p:cTn id="10" dur="1" fill="hold">
                                          <p:stCondLst>
                                            <p:cond delay="2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C814AB-9922-4B82-94DB-96751144CDDF}"/>
              </a:ext>
            </a:extLst>
          </p:cNvPr>
          <p:cNvSpPr>
            <a:spLocks noGrp="1"/>
          </p:cNvSpPr>
          <p:nvPr>
            <p:ph type="title"/>
          </p:nvPr>
        </p:nvSpPr>
        <p:spPr/>
        <p:txBody>
          <a:bodyPr/>
          <a:lstStyle/>
          <a:p>
            <a:r>
              <a:rPr lang="sv-SE" sz="2400" dirty="0"/>
              <a:t>Argument 3 </a:t>
            </a:r>
            <a:r>
              <a:rPr lang="sv-SE" sz="2400" i="1" u="sng" dirty="0"/>
              <a:t>för</a:t>
            </a:r>
            <a:r>
              <a:rPr lang="sv-SE" sz="2400" dirty="0"/>
              <a:t> pretrib: </a:t>
            </a:r>
            <a:r>
              <a:rPr lang="sv-SE" dirty="0"/>
              <a:t>Rummen i min Fars hus</a:t>
            </a:r>
            <a:endParaRPr lang="LID4096" dirty="0"/>
          </a:p>
        </p:txBody>
      </p:sp>
      <p:sp>
        <p:nvSpPr>
          <p:cNvPr id="7" name="textruta 6">
            <a:extLst>
              <a:ext uri="{FF2B5EF4-FFF2-40B4-BE49-F238E27FC236}">
                <a16:creationId xmlns:a16="http://schemas.microsoft.com/office/drawing/2014/main" id="{701292A1-67CB-4A44-AA04-EFAD559BB9C2}"/>
              </a:ext>
            </a:extLst>
          </p:cNvPr>
          <p:cNvSpPr txBox="1"/>
          <p:nvPr/>
        </p:nvSpPr>
        <p:spPr>
          <a:xfrm>
            <a:off x="0" y="887200"/>
            <a:ext cx="12192002" cy="6040115"/>
          </a:xfrm>
          <a:prstGeom prst="rect">
            <a:avLst/>
          </a:prstGeom>
          <a:noFill/>
        </p:spPr>
        <p:txBody>
          <a:bodyPr wrap="square" lIns="180000">
            <a:spAutoFit/>
          </a:bodyPr>
          <a:lstStyle/>
          <a:p>
            <a:r>
              <a:rPr lang="sv-SE" sz="1400" dirty="0"/>
              <a:t>Joh 14:2-3:</a:t>
            </a:r>
            <a:r>
              <a:rPr lang="sv-SE" dirty="0"/>
              <a:t> </a:t>
            </a:r>
            <a:r>
              <a:rPr lang="sv-SE" dirty="0">
                <a:solidFill>
                  <a:srgbClr val="C00000"/>
                </a:solidFill>
              </a:rPr>
              <a:t>I min </a:t>
            </a:r>
            <a:r>
              <a:rPr lang="sv-SE" i="1" u="sng" dirty="0">
                <a:solidFill>
                  <a:srgbClr val="C00000"/>
                </a:solidFill>
              </a:rPr>
              <a:t>Fars hus</a:t>
            </a:r>
            <a:r>
              <a:rPr lang="sv-SE" dirty="0">
                <a:solidFill>
                  <a:srgbClr val="C00000"/>
                </a:solidFill>
              </a:rPr>
              <a:t> finns </a:t>
            </a:r>
            <a:r>
              <a:rPr lang="sv-SE" i="1" u="sng" dirty="0">
                <a:solidFill>
                  <a:srgbClr val="C00000"/>
                </a:solidFill>
              </a:rPr>
              <a:t>många rum</a:t>
            </a:r>
            <a:r>
              <a:rPr lang="sv-SE" dirty="0">
                <a:solidFill>
                  <a:srgbClr val="C00000"/>
                </a:solidFill>
              </a:rPr>
              <a:t>… </a:t>
            </a:r>
          </a:p>
          <a:p>
            <a:pPr marL="269875" indent="-176213">
              <a:spcBef>
                <a:spcPts val="300"/>
              </a:spcBef>
              <a:buFont typeface="Arial" panose="020B0604020202020204" pitchFamily="34" charset="0"/>
              <a:buChar char="•"/>
              <a:tabLst>
                <a:tab pos="1790700" algn="l"/>
                <a:tab pos="6362700" algn="l"/>
              </a:tabLst>
            </a:pPr>
            <a:r>
              <a:rPr lang="sv-SE" b="1" i="1" dirty="0">
                <a:solidFill>
                  <a:srgbClr val="0070C0"/>
                </a:solidFill>
              </a:rPr>
              <a:t>Korsfästelsen:	</a:t>
            </a:r>
            <a:r>
              <a:rPr lang="sv-SE" dirty="0">
                <a:solidFill>
                  <a:srgbClr val="0070C0"/>
                </a:solidFill>
              </a:rPr>
              <a:t>Om jag nu </a:t>
            </a:r>
            <a:r>
              <a:rPr lang="sv-SE" i="1" u="sng" dirty="0">
                <a:solidFill>
                  <a:srgbClr val="0070C0"/>
                </a:solidFill>
              </a:rPr>
              <a:t>går bort</a:t>
            </a:r>
            <a:r>
              <a:rPr lang="sv-SE" dirty="0">
                <a:solidFill>
                  <a:srgbClr val="0070C0"/>
                </a:solidFill>
              </a:rPr>
              <a:t> och </a:t>
            </a:r>
            <a:r>
              <a:rPr lang="sv-SE" i="1" u="sng" dirty="0">
                <a:solidFill>
                  <a:srgbClr val="0070C0"/>
                </a:solidFill>
              </a:rPr>
              <a:t>bereder plats</a:t>
            </a:r>
            <a:r>
              <a:rPr lang="sv-SE" dirty="0">
                <a:solidFill>
                  <a:srgbClr val="0070C0"/>
                </a:solidFill>
              </a:rPr>
              <a:t> för er…</a:t>
            </a:r>
            <a:r>
              <a:rPr lang="sv-SE" dirty="0"/>
              <a:t>	(inte </a:t>
            </a:r>
            <a:r>
              <a:rPr lang="sv-SE" b="1" i="1" dirty="0"/>
              <a:t>himmelsfärden</a:t>
            </a:r>
            <a:r>
              <a:rPr lang="sv-SE" dirty="0"/>
              <a:t>!)</a:t>
            </a:r>
          </a:p>
          <a:p>
            <a:pPr marL="269875" indent="-176213">
              <a:spcBef>
                <a:spcPts val="300"/>
              </a:spcBef>
              <a:buFont typeface="Arial" panose="020B0604020202020204" pitchFamily="34" charset="0"/>
              <a:buChar char="•"/>
              <a:tabLst>
                <a:tab pos="1790700" algn="l"/>
                <a:tab pos="6362700" algn="l"/>
              </a:tabLst>
            </a:pPr>
            <a:r>
              <a:rPr lang="sv-SE" b="1" i="1" dirty="0">
                <a:solidFill>
                  <a:srgbClr val="00B050"/>
                </a:solidFill>
              </a:rPr>
              <a:t>Uppståndelsen</a:t>
            </a:r>
            <a:r>
              <a:rPr lang="sv-SE" dirty="0">
                <a:solidFill>
                  <a:srgbClr val="00B050"/>
                </a:solidFill>
              </a:rPr>
              <a:t>:	så ska jag </a:t>
            </a:r>
            <a:r>
              <a:rPr lang="sv-SE" i="1" u="sng" dirty="0">
                <a:solidFill>
                  <a:srgbClr val="00B050"/>
                </a:solidFill>
              </a:rPr>
              <a:t>komma tillbaka</a:t>
            </a:r>
            <a:r>
              <a:rPr lang="sv-SE" dirty="0">
                <a:solidFill>
                  <a:srgbClr val="00B050"/>
                </a:solidFill>
              </a:rPr>
              <a:t> och </a:t>
            </a:r>
            <a:r>
              <a:rPr lang="sv-SE" i="1" u="sng" dirty="0">
                <a:solidFill>
                  <a:srgbClr val="00B050"/>
                </a:solidFill>
              </a:rPr>
              <a:t>hämta er till mig</a:t>
            </a:r>
            <a:r>
              <a:rPr lang="sv-SE" dirty="0">
                <a:solidFill>
                  <a:srgbClr val="00B050"/>
                </a:solidFill>
              </a:rPr>
              <a:t>.	</a:t>
            </a:r>
            <a:r>
              <a:rPr lang="sv-SE" dirty="0"/>
              <a:t>(inte </a:t>
            </a:r>
            <a:r>
              <a:rPr lang="sv-SE" b="1" i="1" dirty="0"/>
              <a:t>återkomsten</a:t>
            </a:r>
            <a:r>
              <a:rPr lang="sv-SE" dirty="0"/>
              <a:t>!)</a:t>
            </a:r>
          </a:p>
          <a:p>
            <a:pPr>
              <a:spcBef>
                <a:spcPts val="1200"/>
              </a:spcBef>
            </a:pPr>
            <a:r>
              <a:rPr lang="sv-SE" dirty="0"/>
              <a:t>Bevis:</a:t>
            </a:r>
          </a:p>
          <a:p>
            <a:pPr marL="269875" indent="-176213">
              <a:spcBef>
                <a:spcPts val="600"/>
              </a:spcBef>
              <a:buFont typeface="Arial" panose="020B0604020202020204" pitchFamily="34" charset="0"/>
              <a:buChar char="•"/>
            </a:pPr>
            <a:r>
              <a:rPr lang="sv-SE" dirty="0">
                <a:effectLst>
                  <a:outerShdw blurRad="38100" dist="38100" dir="2700000" algn="tl">
                    <a:srgbClr val="000000">
                      <a:alpha val="43137"/>
                    </a:srgbClr>
                  </a:outerShdw>
                </a:effectLst>
              </a:rPr>
              <a:t>Petrus martyrskap blir en parallell till korsfästelsen</a:t>
            </a:r>
            <a:r>
              <a:rPr lang="sv-SE" dirty="0">
                <a:effectLst/>
              </a:rPr>
              <a:t>: Jesus: </a:t>
            </a:r>
            <a:r>
              <a:rPr lang="sv-SE" dirty="0">
                <a:solidFill>
                  <a:srgbClr val="0070C0"/>
                </a:solidFill>
                <a:effectLst/>
              </a:rPr>
              <a:t>Dit jag går kan ni inte komma. </a:t>
            </a:r>
            <a:r>
              <a:rPr lang="sv-SE" dirty="0">
                <a:effectLst/>
              </a:rPr>
              <a:t>Petrus: </a:t>
            </a:r>
            <a:r>
              <a:rPr lang="sv-SE" dirty="0">
                <a:solidFill>
                  <a:srgbClr val="0070C0"/>
                </a:solidFill>
                <a:effectLst/>
              </a:rPr>
              <a:t>"Herre, </a:t>
            </a:r>
            <a:r>
              <a:rPr lang="sv-SE" i="1" u="sng" dirty="0">
                <a:solidFill>
                  <a:srgbClr val="0070C0"/>
                </a:solidFill>
                <a:effectLst/>
              </a:rPr>
              <a:t>vart går du</a:t>
            </a:r>
            <a:r>
              <a:rPr lang="sv-SE" dirty="0">
                <a:solidFill>
                  <a:srgbClr val="0070C0"/>
                </a:solidFill>
                <a:effectLst/>
              </a:rPr>
              <a:t>?" </a:t>
            </a:r>
            <a:r>
              <a:rPr lang="sv-SE" dirty="0">
                <a:effectLst/>
              </a:rPr>
              <a:t>Jesus: </a:t>
            </a:r>
            <a:r>
              <a:rPr lang="sv-SE" dirty="0">
                <a:solidFill>
                  <a:srgbClr val="0070C0"/>
                </a:solidFill>
                <a:effectLst/>
              </a:rPr>
              <a:t>"Dit jag går kan du inte följa mig </a:t>
            </a:r>
            <a:r>
              <a:rPr lang="sv-SE" i="1" u="sng" dirty="0">
                <a:solidFill>
                  <a:srgbClr val="0070C0"/>
                </a:solidFill>
                <a:effectLst/>
              </a:rPr>
              <a:t>nu</a:t>
            </a:r>
            <a:r>
              <a:rPr lang="sv-SE" dirty="0">
                <a:solidFill>
                  <a:srgbClr val="0070C0"/>
                </a:solidFill>
                <a:effectLst/>
              </a:rPr>
              <a:t>. Men </a:t>
            </a:r>
            <a:r>
              <a:rPr lang="sv-SE" i="1" u="sng" dirty="0">
                <a:solidFill>
                  <a:srgbClr val="0070C0"/>
                </a:solidFill>
                <a:effectLst/>
              </a:rPr>
              <a:t>längre fram</a:t>
            </a:r>
            <a:r>
              <a:rPr lang="sv-SE" dirty="0">
                <a:solidFill>
                  <a:srgbClr val="0070C0"/>
                </a:solidFill>
                <a:effectLst/>
              </a:rPr>
              <a:t> ska du få följa mig.” </a:t>
            </a:r>
            <a:r>
              <a:rPr lang="sv-SE" dirty="0">
                <a:effectLst/>
              </a:rPr>
              <a:t>Petrus:</a:t>
            </a:r>
            <a:r>
              <a:rPr lang="sv-SE" dirty="0">
                <a:solidFill>
                  <a:srgbClr val="0070C0"/>
                </a:solidFill>
                <a:effectLst/>
              </a:rPr>
              <a:t> ”Varför inte nu? </a:t>
            </a:r>
            <a:r>
              <a:rPr lang="sv-SE" i="1" u="sng" dirty="0">
                <a:solidFill>
                  <a:srgbClr val="0070C0"/>
                </a:solidFill>
                <a:effectLst/>
              </a:rPr>
              <a:t>Jag ska ge mitt liv för dig</a:t>
            </a:r>
            <a:r>
              <a:rPr lang="sv-SE" dirty="0">
                <a:solidFill>
                  <a:srgbClr val="0070C0"/>
                </a:solidFill>
                <a:effectLst/>
              </a:rPr>
              <a:t>."</a:t>
            </a:r>
            <a:r>
              <a:rPr lang="sv-SE" dirty="0">
                <a:solidFill>
                  <a:srgbClr val="C00000"/>
                </a:solidFill>
                <a:effectLst/>
              </a:rPr>
              <a:t> </a:t>
            </a:r>
            <a:r>
              <a:rPr lang="sv-SE" sz="1400" dirty="0">
                <a:effectLst/>
              </a:rPr>
              <a:t>(Joh 13:33-38)</a:t>
            </a:r>
            <a:endParaRPr lang="sv-SE" dirty="0">
              <a:effectLst/>
            </a:endParaRPr>
          </a:p>
          <a:p>
            <a:pPr marL="269875" indent="-176213">
              <a:spcBef>
                <a:spcPts val="600"/>
              </a:spcBef>
              <a:buFont typeface="Arial" panose="020B0604020202020204" pitchFamily="34" charset="0"/>
              <a:buChar char="•"/>
            </a:pPr>
            <a:r>
              <a:rPr lang="sv-SE" dirty="0">
                <a:effectLst>
                  <a:outerShdw blurRad="38100" dist="38100" dir="2700000" algn="tl">
                    <a:srgbClr val="000000">
                      <a:alpha val="43137"/>
                    </a:srgbClr>
                  </a:outerShdw>
                </a:effectLst>
              </a:rPr>
              <a:t>Jesus säger om samma händelse</a:t>
            </a:r>
            <a:r>
              <a:rPr lang="sv-SE" dirty="0"/>
              <a:t>: </a:t>
            </a:r>
            <a:r>
              <a:rPr lang="sv-SE" dirty="0">
                <a:solidFill>
                  <a:srgbClr val="0070C0"/>
                </a:solidFill>
                <a:effectLst/>
              </a:rPr>
              <a:t>En </a:t>
            </a:r>
            <a:r>
              <a:rPr lang="sv-SE" i="1" u="sng" dirty="0">
                <a:solidFill>
                  <a:srgbClr val="0070C0"/>
                </a:solidFill>
                <a:effectLst/>
              </a:rPr>
              <a:t>kort tid</a:t>
            </a:r>
            <a:r>
              <a:rPr lang="sv-SE" dirty="0">
                <a:solidFill>
                  <a:srgbClr val="0070C0"/>
                </a:solidFill>
                <a:effectLst/>
              </a:rPr>
              <a:t> och </a:t>
            </a:r>
            <a:r>
              <a:rPr lang="sv-SE" i="1" u="sng" dirty="0">
                <a:solidFill>
                  <a:srgbClr val="0070C0"/>
                </a:solidFill>
                <a:effectLst/>
              </a:rPr>
              <a:t>ni ser mig inte</a:t>
            </a:r>
            <a:r>
              <a:rPr lang="sv-SE" dirty="0">
                <a:solidFill>
                  <a:srgbClr val="0070C0"/>
                </a:solidFill>
                <a:effectLst/>
              </a:rPr>
              <a:t> längre,</a:t>
            </a:r>
            <a:r>
              <a:rPr lang="sv-SE" dirty="0">
                <a:solidFill>
                  <a:srgbClr val="00B050"/>
                </a:solidFill>
                <a:effectLst/>
              </a:rPr>
              <a:t> </a:t>
            </a:r>
            <a:r>
              <a:rPr lang="sv-SE" i="1" u="sng" dirty="0">
                <a:solidFill>
                  <a:srgbClr val="00B050"/>
                </a:solidFill>
                <a:effectLst/>
              </a:rPr>
              <a:t>ännu en kort tid</a:t>
            </a:r>
            <a:r>
              <a:rPr lang="sv-SE" dirty="0">
                <a:solidFill>
                  <a:srgbClr val="00B050"/>
                </a:solidFill>
                <a:effectLst/>
              </a:rPr>
              <a:t> [inte 2000 år!] och ni kommer </a:t>
            </a:r>
            <a:br>
              <a:rPr lang="sv-SE" dirty="0">
                <a:solidFill>
                  <a:srgbClr val="00B050"/>
                </a:solidFill>
                <a:effectLst/>
              </a:rPr>
            </a:br>
            <a:r>
              <a:rPr lang="sv-SE" dirty="0">
                <a:solidFill>
                  <a:srgbClr val="00B050"/>
                </a:solidFill>
                <a:effectLst/>
              </a:rPr>
              <a:t>att se mig… </a:t>
            </a:r>
            <a:r>
              <a:rPr lang="sv-SE" dirty="0">
                <a:solidFill>
                  <a:srgbClr val="0070C0"/>
                </a:solidFill>
                <a:effectLst/>
              </a:rPr>
              <a:t>Ni kommer att </a:t>
            </a:r>
            <a:r>
              <a:rPr lang="sv-SE" i="1" u="sng" dirty="0">
                <a:solidFill>
                  <a:srgbClr val="0070C0"/>
                </a:solidFill>
                <a:effectLst/>
              </a:rPr>
              <a:t>sörja</a:t>
            </a:r>
            <a:r>
              <a:rPr lang="sv-SE" dirty="0">
                <a:solidFill>
                  <a:srgbClr val="0070C0"/>
                </a:solidFill>
                <a:effectLst/>
              </a:rPr>
              <a:t>,</a:t>
            </a:r>
            <a:r>
              <a:rPr lang="sv-SE" dirty="0">
                <a:solidFill>
                  <a:srgbClr val="00B050"/>
                </a:solidFill>
                <a:effectLst/>
              </a:rPr>
              <a:t> men er sorg ska vändas i </a:t>
            </a:r>
            <a:r>
              <a:rPr lang="sv-SE" i="1" u="sng" dirty="0">
                <a:solidFill>
                  <a:srgbClr val="00B050"/>
                </a:solidFill>
                <a:effectLst/>
              </a:rPr>
              <a:t>glädje</a:t>
            </a:r>
            <a:r>
              <a:rPr lang="sv-SE" dirty="0">
                <a:solidFill>
                  <a:srgbClr val="00B050"/>
                </a:solidFill>
                <a:effectLst/>
              </a:rPr>
              <a:t>.</a:t>
            </a:r>
            <a:r>
              <a:rPr lang="sv-SE" dirty="0">
                <a:solidFill>
                  <a:srgbClr val="C00000"/>
                </a:solidFill>
                <a:effectLst/>
              </a:rPr>
              <a:t> </a:t>
            </a:r>
            <a:r>
              <a:rPr lang="sv-SE" sz="1400" dirty="0">
                <a:effectLst/>
              </a:rPr>
              <a:t>(Joh 16:16-20)</a:t>
            </a:r>
            <a:endParaRPr lang="sv-SE" dirty="0"/>
          </a:p>
          <a:p>
            <a:pPr>
              <a:spcBef>
                <a:spcPts val="1800"/>
              </a:spcBef>
            </a:pPr>
            <a:r>
              <a:rPr lang="sv-SE" dirty="0"/>
              <a:t>Hur </a:t>
            </a:r>
            <a:r>
              <a:rPr lang="sv-SE" i="1" u="sng" dirty="0"/>
              <a:t>bereder Jesus plats</a:t>
            </a:r>
            <a:r>
              <a:rPr lang="sv-SE" dirty="0"/>
              <a:t> genom sin död på korset?</a:t>
            </a:r>
          </a:p>
          <a:p>
            <a:pPr marL="269875" indent="-176213">
              <a:spcBef>
                <a:spcPts val="600"/>
              </a:spcBef>
              <a:buFont typeface="Arial" panose="020B0604020202020204" pitchFamily="34" charset="0"/>
              <a:buChar char="•"/>
            </a:pPr>
            <a:r>
              <a:rPr lang="sv-SE" dirty="0">
                <a:solidFill>
                  <a:srgbClr val="0070C0"/>
                </a:solidFill>
              </a:rPr>
              <a:t>Kristus… gick in i det </a:t>
            </a:r>
            <a:r>
              <a:rPr lang="sv-SE" i="1" u="sng" dirty="0">
                <a:solidFill>
                  <a:srgbClr val="0070C0"/>
                </a:solidFill>
              </a:rPr>
              <a:t>allra heligaste</a:t>
            </a:r>
            <a:r>
              <a:rPr lang="sv-SE" dirty="0">
                <a:solidFill>
                  <a:srgbClr val="0070C0"/>
                </a:solidFill>
              </a:rPr>
              <a:t> en gång för alla, inte med bockars och kalvars </a:t>
            </a:r>
            <a:br>
              <a:rPr lang="sv-SE" dirty="0">
                <a:solidFill>
                  <a:srgbClr val="0070C0"/>
                </a:solidFill>
              </a:rPr>
            </a:br>
            <a:r>
              <a:rPr lang="sv-SE" dirty="0">
                <a:solidFill>
                  <a:srgbClr val="0070C0"/>
                </a:solidFill>
              </a:rPr>
              <a:t>blod utan med </a:t>
            </a:r>
            <a:r>
              <a:rPr lang="sv-SE" i="1" u="sng" dirty="0">
                <a:solidFill>
                  <a:srgbClr val="0070C0"/>
                </a:solidFill>
              </a:rPr>
              <a:t>sitt eget blod</a:t>
            </a:r>
            <a:r>
              <a:rPr lang="sv-SE" dirty="0">
                <a:solidFill>
                  <a:srgbClr val="0070C0"/>
                </a:solidFill>
              </a:rPr>
              <a:t>, och vann en evig återlösning. </a:t>
            </a:r>
            <a:r>
              <a:rPr lang="sv-SE" sz="1400" dirty="0"/>
              <a:t>(Hebr 9:11-12)</a:t>
            </a:r>
            <a:endParaRPr lang="sv-SE" dirty="0"/>
          </a:p>
          <a:p>
            <a:pPr marL="269875" indent="-176213">
              <a:spcBef>
                <a:spcPts val="600"/>
              </a:spcBef>
              <a:buFont typeface="Arial" panose="020B0604020202020204" pitchFamily="34" charset="0"/>
              <a:buChar char="•"/>
            </a:pPr>
            <a:r>
              <a:rPr lang="sv-SE" dirty="0">
                <a:solidFill>
                  <a:srgbClr val="C00000"/>
                </a:solidFill>
              </a:rPr>
              <a:t>I min </a:t>
            </a:r>
            <a:r>
              <a:rPr lang="sv-SE" i="1" u="sng" dirty="0">
                <a:solidFill>
                  <a:srgbClr val="C00000"/>
                </a:solidFill>
              </a:rPr>
              <a:t>Fars hus</a:t>
            </a:r>
            <a:r>
              <a:rPr lang="sv-SE" dirty="0">
                <a:solidFill>
                  <a:srgbClr val="C00000"/>
                </a:solidFill>
              </a:rPr>
              <a:t> finns </a:t>
            </a:r>
            <a:r>
              <a:rPr lang="sv-SE" i="1" u="sng" dirty="0">
                <a:solidFill>
                  <a:srgbClr val="C00000"/>
                </a:solidFill>
              </a:rPr>
              <a:t>många rum</a:t>
            </a:r>
            <a:r>
              <a:rPr lang="sv-SE" dirty="0">
                <a:solidFill>
                  <a:srgbClr val="C00000"/>
                </a:solidFill>
              </a:rPr>
              <a:t>:</a:t>
            </a:r>
          </a:p>
          <a:p>
            <a:pPr marL="742950" lvl="1" indent="-285750">
              <a:spcBef>
                <a:spcPts val="300"/>
              </a:spcBef>
              <a:buFont typeface="Arial" panose="020B0604020202020204" pitchFamily="34" charset="0"/>
              <a:buChar char="•"/>
            </a:pPr>
            <a:r>
              <a:rPr lang="sv-SE" i="1" u="sng" dirty="0"/>
              <a:t>Min Fars hus</a:t>
            </a:r>
            <a:r>
              <a:rPr lang="sv-SE" dirty="0"/>
              <a:t> är aldrig himlen i Bibeln utan det jordiska </a:t>
            </a:r>
            <a:r>
              <a:rPr lang="sv-SE" i="1" u="sng" dirty="0"/>
              <a:t>templet</a:t>
            </a:r>
            <a:r>
              <a:rPr lang="sv-SE" dirty="0"/>
              <a:t> </a:t>
            </a:r>
            <a:r>
              <a:rPr lang="sv-SE" sz="1400" dirty="0"/>
              <a:t>(Ex Joh 2:16)</a:t>
            </a:r>
            <a:r>
              <a:rPr lang="sv-SE" dirty="0"/>
              <a:t>.</a:t>
            </a:r>
          </a:p>
          <a:p>
            <a:pPr marL="742950" lvl="1" indent="-285750">
              <a:spcBef>
                <a:spcPts val="300"/>
              </a:spcBef>
              <a:buFont typeface="Arial" panose="020B0604020202020204" pitchFamily="34" charset="0"/>
              <a:buChar char="•"/>
            </a:pPr>
            <a:r>
              <a:rPr lang="sv-SE" dirty="0"/>
              <a:t>Templet i detta fall är det nya templet i Guds rike </a:t>
            </a:r>
            <a:r>
              <a:rPr lang="sv-SE" sz="1400" dirty="0"/>
              <a:t>(Hes 40-47)</a:t>
            </a:r>
            <a:r>
              <a:rPr lang="sv-SE" dirty="0"/>
              <a:t>.</a:t>
            </a:r>
          </a:p>
          <a:p>
            <a:pPr marL="742950" lvl="1" indent="-285750">
              <a:spcBef>
                <a:spcPts val="300"/>
              </a:spcBef>
              <a:buFont typeface="Arial" panose="020B0604020202020204" pitchFamily="34" charset="0"/>
              <a:buChar char="•"/>
            </a:pPr>
            <a:r>
              <a:rPr lang="sv-SE" dirty="0"/>
              <a:t>De </a:t>
            </a:r>
            <a:r>
              <a:rPr lang="sv-SE" i="1" u="sng" dirty="0"/>
              <a:t>många rummen</a:t>
            </a:r>
            <a:r>
              <a:rPr lang="sv-SE" dirty="0"/>
              <a:t> är templets prästbostäder </a:t>
            </a:r>
            <a:r>
              <a:rPr lang="sv-SE" sz="1400" dirty="0"/>
              <a:t>(Hes 40:44-46)</a:t>
            </a:r>
            <a:r>
              <a:rPr lang="sv-SE" dirty="0"/>
              <a:t>. </a:t>
            </a:r>
            <a:br>
              <a:rPr lang="sv-SE" dirty="0"/>
            </a:br>
            <a:r>
              <a:rPr lang="sv-SE" dirty="0"/>
              <a:t>Apostlarna tar över prästerskapet </a:t>
            </a:r>
            <a:r>
              <a:rPr lang="sv-SE" sz="1400" dirty="0"/>
              <a:t>(1 Pet 2:9)</a:t>
            </a:r>
            <a:r>
              <a:rPr lang="sv-SE" dirty="0"/>
              <a:t> från de levitiska </a:t>
            </a:r>
            <a:br>
              <a:rPr lang="sv-SE" dirty="0"/>
            </a:br>
            <a:r>
              <a:rPr lang="sv-SE" dirty="0"/>
              <a:t>prästerna (som vräktes vid templets förstörelse år 70 e.Kr.).</a:t>
            </a:r>
          </a:p>
        </p:txBody>
      </p:sp>
      <p:grpSp>
        <p:nvGrpSpPr>
          <p:cNvPr id="3" name="Grupp 2">
            <a:extLst>
              <a:ext uri="{FF2B5EF4-FFF2-40B4-BE49-F238E27FC236}">
                <a16:creationId xmlns:a16="http://schemas.microsoft.com/office/drawing/2014/main" id="{5F65CC0B-DFBD-428B-8EFC-2F08EBA544B6}"/>
              </a:ext>
            </a:extLst>
          </p:cNvPr>
          <p:cNvGrpSpPr/>
          <p:nvPr/>
        </p:nvGrpSpPr>
        <p:grpSpPr>
          <a:xfrm>
            <a:off x="8391342" y="3565479"/>
            <a:ext cx="3812865" cy="3292521"/>
            <a:chOff x="8386967" y="4067503"/>
            <a:chExt cx="3812865" cy="3292521"/>
          </a:xfrm>
        </p:grpSpPr>
        <p:pic>
          <p:nvPicPr>
            <p:cNvPr id="5" name="Bildobjekt 4" descr="En bild som visar byggnad, inomhus, bord&#10;&#10;Automatiskt genererad beskrivning">
              <a:extLst>
                <a:ext uri="{FF2B5EF4-FFF2-40B4-BE49-F238E27FC236}">
                  <a16:creationId xmlns:a16="http://schemas.microsoft.com/office/drawing/2014/main" id="{E6526C43-8E60-4BBF-923B-5CF1194EE7F9}"/>
                </a:ext>
              </a:extLst>
            </p:cNvPr>
            <p:cNvPicPr>
              <a:picLocks noChangeAspect="1"/>
            </p:cNvPicPr>
            <p:nvPr/>
          </p:nvPicPr>
          <p:blipFill>
            <a:blip r:embed="rId4"/>
            <a:stretch>
              <a:fillRect/>
            </a:stretch>
          </p:blipFill>
          <p:spPr>
            <a:xfrm>
              <a:off x="8386967" y="4067503"/>
              <a:ext cx="3812865" cy="3292521"/>
            </a:xfrm>
            <a:prstGeom prst="rect">
              <a:avLst/>
            </a:prstGeom>
          </p:spPr>
        </p:pic>
        <p:sp>
          <p:nvSpPr>
            <p:cNvPr id="6" name="textruta 5">
              <a:extLst>
                <a:ext uri="{FF2B5EF4-FFF2-40B4-BE49-F238E27FC236}">
                  <a16:creationId xmlns:a16="http://schemas.microsoft.com/office/drawing/2014/main" id="{14725781-4465-4BD4-B144-4314E48DBBE2}"/>
                </a:ext>
              </a:extLst>
            </p:cNvPr>
            <p:cNvSpPr txBox="1"/>
            <p:nvPr/>
          </p:nvSpPr>
          <p:spPr>
            <a:xfrm rot="16200000">
              <a:off x="11764710" y="5946413"/>
              <a:ext cx="679673" cy="153888"/>
            </a:xfrm>
            <a:prstGeom prst="rect">
              <a:avLst/>
            </a:prstGeom>
            <a:noFill/>
          </p:spPr>
          <p:txBody>
            <a:bodyPr wrap="none" lIns="0" tIns="0" rIns="0" bIns="0" rtlCol="0">
              <a:spAutoFit/>
            </a:bodyPr>
            <a:lstStyle/>
            <a:p>
              <a:r>
                <a:rPr lang="sv-SE" sz="1000" dirty="0"/>
                <a:t>James Emery</a:t>
              </a:r>
            </a:p>
          </p:txBody>
        </p:sp>
      </p:grpSp>
      <p:sp>
        <p:nvSpPr>
          <p:cNvPr id="14" name="Pratbubbla: rektangel med rundade hörn 13">
            <a:extLst>
              <a:ext uri="{FF2B5EF4-FFF2-40B4-BE49-F238E27FC236}">
                <a16:creationId xmlns:a16="http://schemas.microsoft.com/office/drawing/2014/main" id="{0EB43138-8D8E-41F9-814E-9CB1248DE711}"/>
              </a:ext>
            </a:extLst>
          </p:cNvPr>
          <p:cNvSpPr/>
          <p:nvPr/>
        </p:nvSpPr>
        <p:spPr>
          <a:xfrm>
            <a:off x="2270762" y="3100858"/>
            <a:ext cx="3918857" cy="1306286"/>
          </a:xfrm>
          <a:prstGeom prst="wedgeRoundRectCallout">
            <a:avLst>
              <a:gd name="adj1" fmla="val 52501"/>
              <a:gd name="adj2" fmla="val 11291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sv-SE" dirty="0"/>
              <a:t>I Ef 2:21 används ”tempel” som en metafor för ”församlingen”. Men detta kände inte lärjungarna till, så det kan inte vara det Jesus menade.</a:t>
            </a:r>
            <a:endParaRPr lang="LID4096" dirty="0"/>
          </a:p>
        </p:txBody>
      </p:sp>
      <p:sp>
        <p:nvSpPr>
          <p:cNvPr id="4" name="Rektangel 3">
            <a:extLst>
              <a:ext uri="{FF2B5EF4-FFF2-40B4-BE49-F238E27FC236}">
                <a16:creationId xmlns:a16="http://schemas.microsoft.com/office/drawing/2014/main" id="{F8D008C1-C62A-48AF-829F-BF019B02C74A}"/>
              </a:ext>
            </a:extLst>
          </p:cNvPr>
          <p:cNvSpPr/>
          <p:nvPr/>
        </p:nvSpPr>
        <p:spPr>
          <a:xfrm>
            <a:off x="381378" y="1277690"/>
            <a:ext cx="1518443" cy="58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1" name="Rektangel 10">
            <a:extLst>
              <a:ext uri="{FF2B5EF4-FFF2-40B4-BE49-F238E27FC236}">
                <a16:creationId xmlns:a16="http://schemas.microsoft.com/office/drawing/2014/main" id="{747D66A5-0CFC-4508-A60B-37DF6B30589F}"/>
              </a:ext>
            </a:extLst>
          </p:cNvPr>
          <p:cNvSpPr/>
          <p:nvPr/>
        </p:nvSpPr>
        <p:spPr>
          <a:xfrm>
            <a:off x="6542693" y="1248082"/>
            <a:ext cx="2190760" cy="58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0" name="Ellips 9">
            <a:extLst>
              <a:ext uri="{FF2B5EF4-FFF2-40B4-BE49-F238E27FC236}">
                <a16:creationId xmlns:a16="http://schemas.microsoft.com/office/drawing/2014/main" id="{471808B6-EED0-403D-AA94-933FC8D09E2A}"/>
              </a:ext>
            </a:extLst>
          </p:cNvPr>
          <p:cNvSpPr/>
          <p:nvPr/>
        </p:nvSpPr>
        <p:spPr>
          <a:xfrm rot="20234119">
            <a:off x="8192413" y="4265004"/>
            <a:ext cx="1425639" cy="17634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Ellips 12">
            <a:extLst>
              <a:ext uri="{FF2B5EF4-FFF2-40B4-BE49-F238E27FC236}">
                <a16:creationId xmlns:a16="http://schemas.microsoft.com/office/drawing/2014/main" id="{E2B6DE96-0209-41DA-889D-8872840EC06F}"/>
              </a:ext>
            </a:extLst>
          </p:cNvPr>
          <p:cNvSpPr/>
          <p:nvPr/>
        </p:nvSpPr>
        <p:spPr>
          <a:xfrm rot="20234119">
            <a:off x="10349035" y="4265004"/>
            <a:ext cx="1425639" cy="17634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Pil: höger 11">
            <a:extLst>
              <a:ext uri="{FF2B5EF4-FFF2-40B4-BE49-F238E27FC236}">
                <a16:creationId xmlns:a16="http://schemas.microsoft.com/office/drawing/2014/main" id="{39BFD369-B949-43C5-8C6E-EB928249AD47}"/>
              </a:ext>
            </a:extLst>
          </p:cNvPr>
          <p:cNvSpPr/>
          <p:nvPr/>
        </p:nvSpPr>
        <p:spPr>
          <a:xfrm rot="20675660">
            <a:off x="6566123" y="5500312"/>
            <a:ext cx="1579988" cy="390100"/>
          </a:xfrm>
          <a:prstGeom prst="right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custDataLst>
      <p:tags r:id="rId1"/>
    </p:custDataLst>
    <p:extLst>
      <p:ext uri="{BB962C8B-B14F-4D97-AF65-F5344CB8AC3E}">
        <p14:creationId xmlns:p14="http://schemas.microsoft.com/office/powerpoint/2010/main" val="1096028363"/>
      </p:ext>
    </p:extLst>
  </p:cSld>
  <p:clrMapOvr>
    <a:masterClrMapping/>
  </p:clrMapOvr>
  <p:transition advTm="39800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fade">
                                      <p:cBhvr>
                                        <p:cTn id="36" dur="500"/>
                                        <p:tgtEl>
                                          <p:spTgt spid="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Effect transition="in" filter="fade">
                                      <p:cBhvr>
                                        <p:cTn id="41" dur="500"/>
                                        <p:tgtEl>
                                          <p:spTgt spid="7">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xEl>
                                              <p:pRg st="9" end="9"/>
                                            </p:txEl>
                                          </p:spTgt>
                                        </p:tgtEl>
                                        <p:attrNameLst>
                                          <p:attrName>style.visibility</p:attrName>
                                        </p:attrNameLst>
                                      </p:cBhvr>
                                      <p:to>
                                        <p:strVal val="visible"/>
                                      </p:to>
                                    </p:set>
                                    <p:animEffect transition="in" filter="fade">
                                      <p:cBhvr>
                                        <p:cTn id="46" dur="500"/>
                                        <p:tgtEl>
                                          <p:spTgt spid="7">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xEl>
                                              <p:pRg st="10" end="10"/>
                                            </p:txEl>
                                          </p:spTgt>
                                        </p:tgtEl>
                                        <p:attrNameLst>
                                          <p:attrName>style.visibility</p:attrName>
                                        </p:attrNameLst>
                                      </p:cBhvr>
                                      <p:to>
                                        <p:strVal val="visible"/>
                                      </p:to>
                                    </p:set>
                                    <p:animEffect transition="in" filter="fade">
                                      <p:cBhvr>
                                        <p:cTn id="56" dur="500"/>
                                        <p:tgtEl>
                                          <p:spTgt spid="7">
                                            <p:txEl>
                                              <p:pRg st="10" end="10"/>
                                            </p:txEl>
                                          </p:spTgt>
                                        </p:tgtEl>
                                      </p:cBhvr>
                                    </p:animEffect>
                                  </p:childTnLst>
                                </p:cTn>
                              </p:par>
                              <p:par>
                                <p:cTn id="57" presetID="10" presetClass="exit" presetSubtype="0" fill="hold" grpId="1"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xEl>
                                              <p:pRg st="11" end="11"/>
                                            </p:txEl>
                                          </p:spTgt>
                                        </p:tgtEl>
                                        <p:attrNameLst>
                                          <p:attrName>style.visibility</p:attrName>
                                        </p:attrNameLst>
                                      </p:cBhvr>
                                      <p:to>
                                        <p:strVal val="visible"/>
                                      </p:to>
                                    </p:set>
                                    <p:animEffect transition="in" filter="fade">
                                      <p:cBhvr>
                                        <p:cTn id="64" dur="500"/>
                                        <p:tgtEl>
                                          <p:spTgt spid="7">
                                            <p:txEl>
                                              <p:pRg st="11" end="1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P spid="14" grpId="0" animBg="1"/>
      <p:bldP spid="14" grpId="1" animBg="1"/>
      <p:bldP spid="4" grpId="0" animBg="1"/>
      <p:bldP spid="11" grpId="0" animBg="1"/>
      <p:bldP spid="10" grpId="0" animBg="1"/>
      <p:bldP spid="1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2E3D75-FA85-4547-8C3C-CC734751F538}"/>
              </a:ext>
            </a:extLst>
          </p:cNvPr>
          <p:cNvSpPr>
            <a:spLocks noGrp="1"/>
          </p:cNvSpPr>
          <p:nvPr>
            <p:ph type="title"/>
          </p:nvPr>
        </p:nvSpPr>
        <p:spPr/>
        <p:txBody>
          <a:bodyPr/>
          <a:lstStyle/>
          <a:p>
            <a:r>
              <a:rPr lang="sv-SE" sz="2400" dirty="0"/>
              <a:t>Argument 4 </a:t>
            </a:r>
            <a:r>
              <a:rPr lang="sv-SE" sz="2400" i="1" u="sng" dirty="0"/>
              <a:t>för</a:t>
            </a:r>
            <a:r>
              <a:rPr lang="sv-SE" sz="2400" dirty="0"/>
              <a:t> pretrib: </a:t>
            </a:r>
            <a:r>
              <a:rPr lang="sv-SE" dirty="0"/>
              <a:t>Judisk bröllopssed</a:t>
            </a:r>
          </a:p>
        </p:txBody>
      </p:sp>
      <p:sp>
        <p:nvSpPr>
          <p:cNvPr id="9" name="textruta 8">
            <a:extLst>
              <a:ext uri="{FF2B5EF4-FFF2-40B4-BE49-F238E27FC236}">
                <a16:creationId xmlns:a16="http://schemas.microsoft.com/office/drawing/2014/main" id="{5FA26872-EB96-4713-9E65-0C006C9EA017}"/>
              </a:ext>
            </a:extLst>
          </p:cNvPr>
          <p:cNvSpPr txBox="1"/>
          <p:nvPr/>
        </p:nvSpPr>
        <p:spPr>
          <a:xfrm>
            <a:off x="-2" y="805381"/>
            <a:ext cx="12192000" cy="5293757"/>
          </a:xfrm>
          <a:prstGeom prst="rect">
            <a:avLst/>
          </a:prstGeom>
          <a:noFill/>
        </p:spPr>
        <p:txBody>
          <a:bodyPr wrap="square" lIns="180000">
            <a:spAutoFit/>
          </a:bodyPr>
          <a:lstStyle/>
          <a:p>
            <a:pPr>
              <a:spcBef>
                <a:spcPts val="600"/>
              </a:spcBef>
            </a:pPr>
            <a:r>
              <a:rPr lang="sv-SE" u="sng" dirty="0"/>
              <a:t>Pretrib-argument</a:t>
            </a:r>
            <a:r>
              <a:rPr lang="sv-SE" dirty="0"/>
              <a:t>:</a:t>
            </a:r>
            <a:br>
              <a:rPr lang="sv-SE" dirty="0"/>
            </a:br>
            <a:r>
              <a:rPr lang="sv-SE" i="1" dirty="0"/>
              <a:t>Brudgummen kom överraskande för att kidnappa bruden till bröllopet.</a:t>
            </a:r>
          </a:p>
          <a:p>
            <a:pPr>
              <a:spcBef>
                <a:spcPts val="1200"/>
              </a:spcBef>
            </a:pPr>
            <a:r>
              <a:rPr lang="sv-SE" dirty="0"/>
              <a:t>Osäker källa som Skriften inte stöder:</a:t>
            </a:r>
          </a:p>
          <a:p>
            <a:pPr marL="266700" indent="-180975">
              <a:spcBef>
                <a:spcPts val="300"/>
              </a:spcBef>
              <a:buFont typeface="Arial" panose="020B0604020202020204" pitchFamily="34" charset="0"/>
              <a:buChar char="•"/>
            </a:pPr>
            <a:r>
              <a:rPr lang="sv-SE" dirty="0">
                <a:solidFill>
                  <a:srgbClr val="C00000"/>
                </a:solidFill>
                <a:effectLst/>
              </a:rPr>
              <a:t>Då ska himmelriket bli som när tio jungfrur tog sina lampor och gick ut </a:t>
            </a:r>
            <a:r>
              <a:rPr lang="sv-SE" i="1" u="sng" dirty="0">
                <a:solidFill>
                  <a:srgbClr val="C00000"/>
                </a:solidFill>
                <a:effectLst/>
              </a:rPr>
              <a:t>för att möta</a:t>
            </a:r>
            <a:r>
              <a:rPr lang="sv-SE" dirty="0">
                <a:solidFill>
                  <a:srgbClr val="C00000"/>
                </a:solidFill>
                <a:effectLst/>
              </a:rPr>
              <a:t> brudgummen…</a:t>
            </a:r>
            <a:r>
              <a:rPr lang="sv-SE" dirty="0">
                <a:effectLst/>
              </a:rPr>
              <a:t> =&gt; De visste dagen.</a:t>
            </a:r>
          </a:p>
          <a:p>
            <a:pPr marL="266700" indent="-180975">
              <a:spcBef>
                <a:spcPts val="300"/>
              </a:spcBef>
              <a:buFont typeface="Arial" panose="020B0604020202020204" pitchFamily="34" charset="0"/>
              <a:buChar char="•"/>
            </a:pPr>
            <a:r>
              <a:rPr lang="sv-SE" dirty="0">
                <a:solidFill>
                  <a:srgbClr val="C00000"/>
                </a:solidFill>
                <a:effectLst/>
              </a:rPr>
              <a:t>När </a:t>
            </a:r>
            <a:r>
              <a:rPr lang="sv-SE" i="1" u="sng" dirty="0">
                <a:solidFill>
                  <a:srgbClr val="C00000"/>
                </a:solidFill>
                <a:effectLst/>
              </a:rPr>
              <a:t>brudgummen dröjde</a:t>
            </a:r>
            <a:r>
              <a:rPr lang="sv-SE" dirty="0">
                <a:solidFill>
                  <a:srgbClr val="C00000"/>
                </a:solidFill>
                <a:effectLst/>
              </a:rPr>
              <a:t> blev de alla dåsiga och somnade…</a:t>
            </a:r>
            <a:r>
              <a:rPr lang="sv-SE" dirty="0">
                <a:effectLst/>
              </a:rPr>
              <a:t> =&gt; Brudgummen blev försenad.</a:t>
            </a:r>
          </a:p>
          <a:p>
            <a:pPr marL="266700" indent="-180975">
              <a:spcBef>
                <a:spcPts val="300"/>
              </a:spcBef>
              <a:buFont typeface="Arial" panose="020B0604020202020204" pitchFamily="34" charset="0"/>
              <a:buChar char="•"/>
            </a:pPr>
            <a:r>
              <a:rPr lang="sv-SE" dirty="0">
                <a:solidFill>
                  <a:srgbClr val="C00000"/>
                </a:solidFill>
                <a:effectLst/>
              </a:rPr>
              <a:t>Vid midnatt hördes ett rop: Brudgummen är här! </a:t>
            </a:r>
            <a:r>
              <a:rPr lang="sv-SE" i="1" u="sng" dirty="0">
                <a:solidFill>
                  <a:srgbClr val="C00000"/>
                </a:solidFill>
                <a:effectLst/>
              </a:rPr>
              <a:t>Gå ut och möt</a:t>
            </a:r>
            <a:r>
              <a:rPr lang="sv-SE" dirty="0">
                <a:solidFill>
                  <a:srgbClr val="C00000"/>
                </a:solidFill>
                <a:effectLst/>
              </a:rPr>
              <a:t> honom!...  </a:t>
            </a:r>
            <a:r>
              <a:rPr lang="sv-SE" dirty="0">
                <a:effectLst/>
              </a:rPr>
              <a:t>=&gt; Aktiv handling, inte passivt uppryckande.</a:t>
            </a:r>
          </a:p>
          <a:p>
            <a:pPr marL="266700" indent="-180975">
              <a:spcBef>
                <a:spcPts val="300"/>
              </a:spcBef>
              <a:buFont typeface="Arial" panose="020B0604020202020204" pitchFamily="34" charset="0"/>
              <a:buChar char="•"/>
            </a:pPr>
            <a:r>
              <a:rPr lang="sv-SE" dirty="0">
                <a:solidFill>
                  <a:srgbClr val="C00000"/>
                </a:solidFill>
                <a:effectLst/>
              </a:rPr>
              <a:t>Men när de [oförståndiga] hade gått i väg för att köpa [olja] kom brudgummen, och de som var redo gick med honom in till bröllopsfesten. Och dörren stängdes. </a:t>
            </a:r>
            <a:r>
              <a:rPr lang="sv-SE" sz="1400" dirty="0">
                <a:effectLst/>
              </a:rPr>
              <a:t>(Matt 25:1-10)</a:t>
            </a:r>
            <a:endParaRPr lang="sv-SE" dirty="0"/>
          </a:p>
          <a:p>
            <a:pPr marL="3859213">
              <a:spcBef>
                <a:spcPts val="1200"/>
              </a:spcBef>
            </a:pPr>
            <a:r>
              <a:rPr lang="sv-SE" u="sng" dirty="0"/>
              <a:t>Verklig judisk bröllopssed</a:t>
            </a:r>
            <a:r>
              <a:rPr lang="sv-SE" dirty="0"/>
              <a:t> (används av Jesus):</a:t>
            </a:r>
          </a:p>
          <a:p>
            <a:pPr marL="3859213"/>
            <a:r>
              <a:rPr lang="sv-SE" i="1" dirty="0"/>
              <a:t>Brudgum (Jesu) och brud (församlingen) drack vin tillsammans vid två tillfällen:</a:t>
            </a:r>
          </a:p>
          <a:p>
            <a:pPr marL="4129088" indent="-179388">
              <a:spcBef>
                <a:spcPts val="600"/>
              </a:spcBef>
              <a:buFont typeface="Arial" panose="020B0604020202020204" pitchFamily="34" charset="0"/>
              <a:buChar char="•"/>
            </a:pPr>
            <a:r>
              <a:rPr lang="sv-SE" dirty="0">
                <a:effectLst/>
              </a:rPr>
              <a:t>Vid </a:t>
            </a:r>
            <a:r>
              <a:rPr lang="sv-SE" i="1" u="sng" dirty="0">
                <a:effectLst/>
              </a:rPr>
              <a:t>förlovningen</a:t>
            </a:r>
            <a:r>
              <a:rPr lang="sv-SE" dirty="0">
                <a:effectLst/>
              </a:rPr>
              <a:t>: </a:t>
            </a:r>
            <a:r>
              <a:rPr lang="sv-SE" dirty="0">
                <a:solidFill>
                  <a:srgbClr val="C00000"/>
                </a:solidFill>
                <a:effectLst/>
              </a:rPr>
              <a:t>[Jesus] tog en bägare, tackade Gud och gav åt dem och </a:t>
            </a:r>
            <a:br>
              <a:rPr lang="sv-SE" dirty="0">
                <a:solidFill>
                  <a:srgbClr val="C00000"/>
                </a:solidFill>
                <a:effectLst/>
              </a:rPr>
            </a:br>
            <a:r>
              <a:rPr lang="sv-SE" dirty="0">
                <a:solidFill>
                  <a:srgbClr val="C00000"/>
                </a:solidFill>
                <a:effectLst/>
              </a:rPr>
              <a:t>sade: Drick av den alla. Detta är mitt blod, förbundsblodet, som blir utgjutet </a:t>
            </a:r>
            <a:br>
              <a:rPr lang="sv-SE" dirty="0">
                <a:solidFill>
                  <a:srgbClr val="C00000"/>
                </a:solidFill>
                <a:effectLst/>
              </a:rPr>
            </a:br>
            <a:r>
              <a:rPr lang="sv-SE" dirty="0">
                <a:solidFill>
                  <a:srgbClr val="C00000"/>
                </a:solidFill>
                <a:effectLst/>
              </a:rPr>
              <a:t>för många till syndernas förlåtelse…</a:t>
            </a:r>
            <a:endParaRPr lang="sv-SE" dirty="0">
              <a:effectLst/>
            </a:endParaRPr>
          </a:p>
          <a:p>
            <a:pPr marL="4129088" indent="-179388">
              <a:spcBef>
                <a:spcPts val="600"/>
              </a:spcBef>
              <a:buFont typeface="Arial" panose="020B0604020202020204" pitchFamily="34" charset="0"/>
              <a:buChar char="•"/>
            </a:pPr>
            <a:r>
              <a:rPr lang="sv-SE" dirty="0"/>
              <a:t>Vid </a:t>
            </a:r>
            <a:r>
              <a:rPr lang="sv-SE" i="1" u="sng" dirty="0"/>
              <a:t>bröllopet</a:t>
            </a:r>
            <a:r>
              <a:rPr lang="sv-SE" dirty="0"/>
              <a:t>: </a:t>
            </a:r>
            <a:r>
              <a:rPr lang="sv-SE" dirty="0">
                <a:solidFill>
                  <a:srgbClr val="C00000"/>
                </a:solidFill>
                <a:effectLst/>
              </a:rPr>
              <a:t>Från denna stund ska jag inte dricka av vinstockens frukt förrän den dag jag dricker det </a:t>
            </a:r>
            <a:r>
              <a:rPr lang="sv-SE" i="1" u="sng" dirty="0">
                <a:solidFill>
                  <a:srgbClr val="C00000"/>
                </a:solidFill>
                <a:effectLst/>
              </a:rPr>
              <a:t>nytt</a:t>
            </a:r>
            <a:r>
              <a:rPr lang="sv-SE" dirty="0">
                <a:solidFill>
                  <a:srgbClr val="C00000"/>
                </a:solidFill>
                <a:effectLst/>
              </a:rPr>
              <a:t> med er </a:t>
            </a:r>
            <a:r>
              <a:rPr lang="sv-SE" i="1" u="sng" dirty="0">
                <a:solidFill>
                  <a:srgbClr val="C00000"/>
                </a:solidFill>
                <a:effectLst/>
              </a:rPr>
              <a:t>i min Fars rike</a:t>
            </a:r>
            <a:r>
              <a:rPr lang="sv-SE" dirty="0">
                <a:solidFill>
                  <a:srgbClr val="C00000"/>
                </a:solidFill>
                <a:effectLst/>
              </a:rPr>
              <a:t>. </a:t>
            </a:r>
            <a:r>
              <a:rPr lang="sv-SE" sz="1400" dirty="0">
                <a:effectLst/>
              </a:rPr>
              <a:t>(Matt 26:</a:t>
            </a:r>
            <a:r>
              <a:rPr lang="sv-SE" sz="1400" dirty="0"/>
              <a:t>27-29)</a:t>
            </a:r>
            <a:r>
              <a:rPr lang="sv-SE" dirty="0"/>
              <a:t>.</a:t>
            </a:r>
          </a:p>
          <a:p>
            <a:pPr marL="3949700">
              <a:spcBef>
                <a:spcPts val="1200"/>
              </a:spcBef>
            </a:pPr>
            <a:r>
              <a:rPr lang="sv-SE" sz="2000" dirty="0"/>
              <a:t>Bröllopet står alltså i Guds rike och inte 7 år dessförinnan!</a:t>
            </a:r>
          </a:p>
        </p:txBody>
      </p:sp>
      <p:pic>
        <p:nvPicPr>
          <p:cNvPr id="8" name="Bildobjekt 7">
            <a:extLst>
              <a:ext uri="{FF2B5EF4-FFF2-40B4-BE49-F238E27FC236}">
                <a16:creationId xmlns:a16="http://schemas.microsoft.com/office/drawing/2014/main" id="{8A6AC6AD-1FDD-4C77-A7FE-B766267276B9}"/>
              </a:ext>
            </a:extLst>
          </p:cNvPr>
          <p:cNvPicPr>
            <a:picLocks noChangeAspect="1"/>
          </p:cNvPicPr>
          <p:nvPr/>
        </p:nvPicPr>
        <p:blipFill>
          <a:blip r:embed="rId4"/>
          <a:stretch>
            <a:fillRect/>
          </a:stretch>
        </p:blipFill>
        <p:spPr>
          <a:xfrm>
            <a:off x="0" y="3605993"/>
            <a:ext cx="3768132" cy="3264254"/>
          </a:xfrm>
          <a:prstGeom prst="rect">
            <a:avLst/>
          </a:prstGeom>
        </p:spPr>
      </p:pic>
    </p:spTree>
    <p:custDataLst>
      <p:tags r:id="rId1"/>
    </p:custDataLst>
    <p:extLst>
      <p:ext uri="{BB962C8B-B14F-4D97-AF65-F5344CB8AC3E}">
        <p14:creationId xmlns:p14="http://schemas.microsoft.com/office/powerpoint/2010/main" val="3248700702"/>
      </p:ext>
    </p:extLst>
  </p:cSld>
  <p:clrMapOvr>
    <a:masterClrMapping/>
  </p:clrMapOvr>
  <p:transition advTm="23090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9" end="9"/>
                                            </p:txEl>
                                          </p:spTgt>
                                        </p:tgtEl>
                                        <p:attrNameLst>
                                          <p:attrName>style.visibility</p:attrName>
                                        </p:attrNameLst>
                                      </p:cBhvr>
                                      <p:to>
                                        <p:strVal val="visible"/>
                                      </p:to>
                                    </p:set>
                                    <p:animEffect transition="in" filter="fade">
                                      <p:cBhvr>
                                        <p:cTn id="52" dur="500"/>
                                        <p:tgtEl>
                                          <p:spTgt spid="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0" end="10"/>
                                            </p:txEl>
                                          </p:spTgt>
                                        </p:tgtEl>
                                        <p:attrNameLst>
                                          <p:attrName>style.visibility</p:attrName>
                                        </p:attrNameLst>
                                      </p:cBhvr>
                                      <p:to>
                                        <p:strVal val="visible"/>
                                      </p:to>
                                    </p:set>
                                    <p:animEffect transition="in" filter="fade">
                                      <p:cBhvr>
                                        <p:cTn id="57"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ktangel 105">
            <a:extLst>
              <a:ext uri="{FF2B5EF4-FFF2-40B4-BE49-F238E27FC236}">
                <a16:creationId xmlns:a16="http://schemas.microsoft.com/office/drawing/2014/main" id="{CA0142B2-7B39-439D-9182-049384820581}"/>
              </a:ext>
            </a:extLst>
          </p:cNvPr>
          <p:cNvSpPr/>
          <p:nvPr/>
        </p:nvSpPr>
        <p:spPr>
          <a:xfrm>
            <a:off x="0" y="3909234"/>
            <a:ext cx="12192000" cy="29487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1" name="Grupp 30">
            <a:extLst>
              <a:ext uri="{FF2B5EF4-FFF2-40B4-BE49-F238E27FC236}">
                <a16:creationId xmlns:a16="http://schemas.microsoft.com/office/drawing/2014/main" id="{C026E441-36DF-423E-B18B-DCB927C3CCFE}"/>
              </a:ext>
            </a:extLst>
          </p:cNvPr>
          <p:cNvGrpSpPr/>
          <p:nvPr/>
        </p:nvGrpSpPr>
        <p:grpSpPr>
          <a:xfrm>
            <a:off x="4786509" y="3779200"/>
            <a:ext cx="3191689" cy="1223696"/>
            <a:chOff x="4860399" y="3576003"/>
            <a:chExt cx="3191689" cy="1223696"/>
          </a:xfrm>
        </p:grpSpPr>
        <p:pic>
          <p:nvPicPr>
            <p:cNvPr id="24" name="Bild 23" descr="Moln med hel fyllning">
              <a:extLst>
                <a:ext uri="{FF2B5EF4-FFF2-40B4-BE49-F238E27FC236}">
                  <a16:creationId xmlns:a16="http://schemas.microsoft.com/office/drawing/2014/main" id="{CF3302A4-3B04-4B97-B594-B3ECDE942A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60399" y="3576003"/>
              <a:ext cx="3191689" cy="1223696"/>
            </a:xfrm>
            <a:prstGeom prst="rect">
              <a:avLst/>
            </a:prstGeom>
          </p:spPr>
        </p:pic>
        <p:sp>
          <p:nvSpPr>
            <p:cNvPr id="26" name="textruta 25">
              <a:extLst>
                <a:ext uri="{FF2B5EF4-FFF2-40B4-BE49-F238E27FC236}">
                  <a16:creationId xmlns:a16="http://schemas.microsoft.com/office/drawing/2014/main" id="{868D016F-DFA7-4A00-A3E9-BDE8E34D8F37}"/>
                </a:ext>
              </a:extLst>
            </p:cNvPr>
            <p:cNvSpPr txBox="1"/>
            <p:nvPr/>
          </p:nvSpPr>
          <p:spPr>
            <a:xfrm>
              <a:off x="5727934" y="4092445"/>
              <a:ext cx="1456617" cy="338554"/>
            </a:xfrm>
            <a:prstGeom prst="rect">
              <a:avLst/>
            </a:prstGeom>
            <a:noFill/>
          </p:spPr>
          <p:txBody>
            <a:bodyPr wrap="none" rtlCol="0">
              <a:spAutoFit/>
            </a:bodyPr>
            <a:lstStyle/>
            <a:p>
              <a:r>
                <a:rPr lang="sv-SE" sz="1600" dirty="0">
                  <a:solidFill>
                    <a:schemeClr val="accent5">
                      <a:lumMod val="50000"/>
                    </a:schemeClr>
                  </a:solidFill>
                </a:rPr>
                <a:t>Kyrkan i himlen</a:t>
              </a:r>
              <a:endParaRPr lang="LID4096" sz="1600" dirty="0">
                <a:solidFill>
                  <a:schemeClr val="accent5">
                    <a:lumMod val="50000"/>
                  </a:schemeClr>
                </a:solidFill>
              </a:endParaRPr>
            </a:p>
          </p:txBody>
        </p:sp>
      </p:grpSp>
      <p:sp>
        <p:nvSpPr>
          <p:cNvPr id="2" name="Rubrik 1">
            <a:extLst>
              <a:ext uri="{FF2B5EF4-FFF2-40B4-BE49-F238E27FC236}">
                <a16:creationId xmlns:a16="http://schemas.microsoft.com/office/drawing/2014/main" id="{CCC814AB-9922-4B82-94DB-96751144CDDF}"/>
              </a:ext>
            </a:extLst>
          </p:cNvPr>
          <p:cNvSpPr>
            <a:spLocks noGrp="1"/>
          </p:cNvSpPr>
          <p:nvPr>
            <p:ph type="title"/>
          </p:nvPr>
        </p:nvSpPr>
        <p:spPr>
          <a:xfrm>
            <a:off x="-2" y="0"/>
            <a:ext cx="11520000" cy="684000"/>
          </a:xfrm>
        </p:spPr>
        <p:txBody>
          <a:bodyPr/>
          <a:lstStyle/>
          <a:p>
            <a:r>
              <a:rPr lang="sv-SE" dirty="0"/>
              <a:t>Definitioner</a:t>
            </a:r>
            <a:endParaRPr lang="LID4096" dirty="0"/>
          </a:p>
        </p:txBody>
      </p:sp>
      <p:sp>
        <p:nvSpPr>
          <p:cNvPr id="98" name="textruta 97">
            <a:extLst>
              <a:ext uri="{FF2B5EF4-FFF2-40B4-BE49-F238E27FC236}">
                <a16:creationId xmlns:a16="http://schemas.microsoft.com/office/drawing/2014/main" id="{A3180E7A-C456-4A84-8717-72713C4A9809}"/>
              </a:ext>
            </a:extLst>
          </p:cNvPr>
          <p:cNvSpPr txBox="1"/>
          <p:nvPr/>
        </p:nvSpPr>
        <p:spPr>
          <a:xfrm>
            <a:off x="8857978" y="3718703"/>
            <a:ext cx="3077506" cy="1123712"/>
          </a:xfrm>
          <a:prstGeom prst="roundRect">
            <a:avLst/>
          </a:prstGeom>
          <a:solidFill>
            <a:schemeClr val="accent2">
              <a:lumMod val="60000"/>
              <a:lumOff val="40000"/>
            </a:schemeClr>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lIns="180000" rtlCol="0">
            <a:spAutoFit/>
          </a:bodyPr>
          <a:lstStyle/>
          <a:p>
            <a:pPr algn="ctr"/>
            <a:r>
              <a:rPr lang="sv-SE" sz="2000" dirty="0"/>
              <a:t>Se vidare:</a:t>
            </a:r>
            <a:br>
              <a:rPr lang="sv-SE" sz="2000" dirty="0"/>
            </a:br>
            <a:r>
              <a:rPr lang="sv-SE" sz="2000" dirty="0"/>
              <a:t>Spellista: </a:t>
            </a:r>
            <a:r>
              <a:rPr lang="sv-SE" sz="2000" b="1" i="1" dirty="0"/>
              <a:t>Jesu återkomst</a:t>
            </a:r>
            <a:r>
              <a:rPr lang="sv-SE" sz="2000" dirty="0"/>
              <a:t>, video </a:t>
            </a:r>
            <a:r>
              <a:rPr lang="sv-SE" sz="2000" b="1" i="1" dirty="0"/>
              <a:t>5. Händelser</a:t>
            </a:r>
            <a:endParaRPr lang="LID4096" sz="2000" b="1" i="1" dirty="0"/>
          </a:p>
        </p:txBody>
      </p:sp>
      <p:pic>
        <p:nvPicPr>
          <p:cNvPr id="8" name="Bildobjekt 7">
            <a:extLst>
              <a:ext uri="{FF2B5EF4-FFF2-40B4-BE49-F238E27FC236}">
                <a16:creationId xmlns:a16="http://schemas.microsoft.com/office/drawing/2014/main" id="{DD797257-7712-4985-9DB7-DFDE21968E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736" y="5460563"/>
            <a:ext cx="720376" cy="1003724"/>
          </a:xfrm>
          <a:prstGeom prst="rect">
            <a:avLst/>
          </a:prstGeom>
        </p:spPr>
      </p:pic>
      <p:cxnSp>
        <p:nvCxnSpPr>
          <p:cNvPr id="10" name="Rak pilkoppling 9">
            <a:extLst>
              <a:ext uri="{FF2B5EF4-FFF2-40B4-BE49-F238E27FC236}">
                <a16:creationId xmlns:a16="http://schemas.microsoft.com/office/drawing/2014/main" id="{FA6DF857-AB59-43CA-BD9E-C6B7CF8F6BB2}"/>
              </a:ext>
            </a:extLst>
          </p:cNvPr>
          <p:cNvCxnSpPr>
            <a:cxnSpLocks/>
          </p:cNvCxnSpPr>
          <p:nvPr/>
        </p:nvCxnSpPr>
        <p:spPr>
          <a:xfrm>
            <a:off x="448736" y="6608756"/>
            <a:ext cx="1113053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3" name="Rak koppling 42">
            <a:extLst>
              <a:ext uri="{FF2B5EF4-FFF2-40B4-BE49-F238E27FC236}">
                <a16:creationId xmlns:a16="http://schemas.microsoft.com/office/drawing/2014/main" id="{B64C447F-D76E-4497-A966-593D26C2E54D}"/>
              </a:ext>
            </a:extLst>
          </p:cNvPr>
          <p:cNvCxnSpPr>
            <a:cxnSpLocks/>
          </p:cNvCxnSpPr>
          <p:nvPr/>
        </p:nvCxnSpPr>
        <p:spPr>
          <a:xfrm>
            <a:off x="9977878" y="6185422"/>
            <a:ext cx="0" cy="4233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ruta 13">
                <a:extLst>
                  <a:ext uri="{FF2B5EF4-FFF2-40B4-BE49-F238E27FC236}">
                    <a16:creationId xmlns:a16="http://schemas.microsoft.com/office/drawing/2014/main" id="{343E6F00-8C6E-4920-BC04-3865563D0294}"/>
                  </a:ext>
                </a:extLst>
              </p:cNvPr>
              <p:cNvSpPr txBox="1"/>
              <p:nvPr/>
            </p:nvSpPr>
            <p:spPr>
              <a:xfrm>
                <a:off x="10192534" y="6037082"/>
                <a:ext cx="1002133" cy="584775"/>
              </a:xfrm>
              <a:prstGeom prst="rect">
                <a:avLst/>
              </a:prstGeom>
              <a:noFill/>
            </p:spPr>
            <p:txBody>
              <a:bodyPr wrap="none" rtlCol="0">
                <a:spAutoFit/>
              </a:bodyPr>
              <a:lstStyle/>
              <a:p>
                <a:pPr algn="ctr"/>
                <a:r>
                  <a:rPr lang="sv-SE" sz="1600" dirty="0"/>
                  <a:t>Evigheten</a:t>
                </a:r>
              </a:p>
              <a:p>
                <a:pPr algn="ctr"/>
                <a14:m>
                  <m:oMath xmlns:m="http://schemas.openxmlformats.org/officeDocument/2006/math">
                    <m:r>
                      <a:rPr lang="pt-BR" sz="1600" i="1">
                        <a:latin typeface="Cambria Math" panose="02040503050406030204" pitchFamily="18" charset="0"/>
                      </a:rPr>
                      <m:t>∞ </m:t>
                    </m:r>
                  </m:oMath>
                </a14:m>
                <a:r>
                  <a:rPr lang="sv-SE" sz="1600" dirty="0"/>
                  <a:t>år</a:t>
                </a:r>
                <a:endParaRPr lang="LID4096" sz="1600" dirty="0"/>
              </a:p>
            </p:txBody>
          </p:sp>
        </mc:Choice>
        <mc:Fallback xmlns="">
          <p:sp>
            <p:nvSpPr>
              <p:cNvPr id="14" name="textruta 13">
                <a:extLst>
                  <a:ext uri="{FF2B5EF4-FFF2-40B4-BE49-F238E27FC236}">
                    <a16:creationId xmlns:a16="http://schemas.microsoft.com/office/drawing/2014/main" id="{343E6F00-8C6E-4920-BC04-3865563D0294}"/>
                  </a:ext>
                </a:extLst>
              </p:cNvPr>
              <p:cNvSpPr txBox="1">
                <a:spLocks noRot="1" noChangeAspect="1" noMove="1" noResize="1" noEditPoints="1" noAdjustHandles="1" noChangeArrowheads="1" noChangeShapeType="1" noTextEdit="1"/>
              </p:cNvSpPr>
              <p:nvPr/>
            </p:nvSpPr>
            <p:spPr>
              <a:xfrm>
                <a:off x="10192534" y="6037082"/>
                <a:ext cx="1002133" cy="584775"/>
              </a:xfrm>
              <a:prstGeom prst="rect">
                <a:avLst/>
              </a:prstGeom>
              <a:blipFill>
                <a:blip r:embed="rId11"/>
                <a:stretch>
                  <a:fillRect l="-2439" t="-3125" r="-2439" b="-12500"/>
                </a:stretch>
              </a:blipFill>
            </p:spPr>
            <p:txBody>
              <a:bodyPr/>
              <a:lstStyle/>
              <a:p>
                <a:r>
                  <a:rPr lang="LID4096">
                    <a:noFill/>
                  </a:rPr>
                  <a:t> </a:t>
                </a:r>
              </a:p>
            </p:txBody>
          </p:sp>
        </mc:Fallback>
      </mc:AlternateContent>
      <p:sp>
        <p:nvSpPr>
          <p:cNvPr id="45" name="textruta 44">
            <a:extLst>
              <a:ext uri="{FF2B5EF4-FFF2-40B4-BE49-F238E27FC236}">
                <a16:creationId xmlns:a16="http://schemas.microsoft.com/office/drawing/2014/main" id="{6D8392CF-8E9A-4B34-A17A-DC6D96BA94D5}"/>
              </a:ext>
            </a:extLst>
          </p:cNvPr>
          <p:cNvSpPr txBox="1"/>
          <p:nvPr/>
        </p:nvSpPr>
        <p:spPr>
          <a:xfrm>
            <a:off x="8190377" y="6037082"/>
            <a:ext cx="963534" cy="584775"/>
          </a:xfrm>
          <a:prstGeom prst="rect">
            <a:avLst/>
          </a:prstGeom>
          <a:noFill/>
        </p:spPr>
        <p:txBody>
          <a:bodyPr wrap="none" rtlCol="0">
            <a:spAutoFit/>
          </a:bodyPr>
          <a:lstStyle/>
          <a:p>
            <a:pPr algn="ctr"/>
            <a:r>
              <a:rPr lang="sv-SE" sz="1600" dirty="0"/>
              <a:t>Guds rike</a:t>
            </a:r>
          </a:p>
          <a:p>
            <a:pPr algn="ctr"/>
            <a:r>
              <a:rPr lang="sv-SE" sz="1600" dirty="0"/>
              <a:t>1000 år</a:t>
            </a:r>
            <a:endParaRPr lang="LID4096" sz="1600" dirty="0"/>
          </a:p>
        </p:txBody>
      </p:sp>
      <p:sp>
        <p:nvSpPr>
          <p:cNvPr id="46" name="textruta 45">
            <a:extLst>
              <a:ext uri="{FF2B5EF4-FFF2-40B4-BE49-F238E27FC236}">
                <a16:creationId xmlns:a16="http://schemas.microsoft.com/office/drawing/2014/main" id="{3E0A716E-57BF-44C8-9A53-56B68BE16BE7}"/>
              </a:ext>
            </a:extLst>
          </p:cNvPr>
          <p:cNvSpPr txBox="1"/>
          <p:nvPr/>
        </p:nvSpPr>
        <p:spPr>
          <a:xfrm>
            <a:off x="5879291" y="6037082"/>
            <a:ext cx="1153906" cy="584775"/>
          </a:xfrm>
          <a:prstGeom prst="rect">
            <a:avLst/>
          </a:prstGeom>
          <a:noFill/>
        </p:spPr>
        <p:txBody>
          <a:bodyPr wrap="none" rtlCol="0">
            <a:spAutoFit/>
          </a:bodyPr>
          <a:lstStyle/>
          <a:p>
            <a:pPr algn="ctr"/>
            <a:r>
              <a:rPr lang="sv-SE" sz="1600" dirty="0"/>
              <a:t>Vedermöda</a:t>
            </a:r>
          </a:p>
          <a:p>
            <a:pPr algn="ctr"/>
            <a:r>
              <a:rPr lang="sv-SE" sz="1600" dirty="0"/>
              <a:t>7 år</a:t>
            </a:r>
            <a:endParaRPr lang="LID4096" sz="1600" dirty="0"/>
          </a:p>
        </p:txBody>
      </p:sp>
      <p:sp>
        <p:nvSpPr>
          <p:cNvPr id="49" name="textruta 48">
            <a:extLst>
              <a:ext uri="{FF2B5EF4-FFF2-40B4-BE49-F238E27FC236}">
                <a16:creationId xmlns:a16="http://schemas.microsoft.com/office/drawing/2014/main" id="{CFD48BE9-6D23-4234-8B16-DF777BC0B00B}"/>
              </a:ext>
            </a:extLst>
          </p:cNvPr>
          <p:cNvSpPr txBox="1"/>
          <p:nvPr/>
        </p:nvSpPr>
        <p:spPr>
          <a:xfrm>
            <a:off x="1791489" y="6037082"/>
            <a:ext cx="1265859" cy="584775"/>
          </a:xfrm>
          <a:prstGeom prst="rect">
            <a:avLst/>
          </a:prstGeom>
          <a:noFill/>
        </p:spPr>
        <p:txBody>
          <a:bodyPr wrap="none" rtlCol="0">
            <a:spAutoFit/>
          </a:bodyPr>
          <a:lstStyle/>
          <a:p>
            <a:pPr algn="ctr"/>
            <a:r>
              <a:rPr lang="sv-SE" sz="1600" dirty="0"/>
              <a:t>”Kyrkans tid”</a:t>
            </a:r>
          </a:p>
          <a:p>
            <a:pPr algn="ctr"/>
            <a:r>
              <a:rPr lang="sv-SE" sz="1600" dirty="0"/>
              <a:t>Idag</a:t>
            </a:r>
            <a:endParaRPr lang="LID4096" sz="1600" dirty="0"/>
          </a:p>
        </p:txBody>
      </p:sp>
      <p:sp>
        <p:nvSpPr>
          <p:cNvPr id="69" name="textruta 68">
            <a:extLst>
              <a:ext uri="{FF2B5EF4-FFF2-40B4-BE49-F238E27FC236}">
                <a16:creationId xmlns:a16="http://schemas.microsoft.com/office/drawing/2014/main" id="{8610F05A-9872-46D5-B5D1-874E1B6FD0F1}"/>
              </a:ext>
            </a:extLst>
          </p:cNvPr>
          <p:cNvSpPr txBox="1"/>
          <p:nvPr/>
        </p:nvSpPr>
        <p:spPr>
          <a:xfrm>
            <a:off x="2910527" y="5232971"/>
            <a:ext cx="2113848" cy="738664"/>
          </a:xfrm>
          <a:prstGeom prst="rect">
            <a:avLst/>
          </a:prstGeom>
          <a:noFill/>
        </p:spPr>
        <p:txBody>
          <a:bodyPr wrap="none" lIns="0" tIns="0" rIns="0" bIns="0" rtlCol="0">
            <a:spAutoFit/>
          </a:bodyPr>
          <a:lstStyle/>
          <a:p>
            <a:pPr algn="r"/>
            <a:r>
              <a:rPr lang="sv-SE" sz="1600" dirty="0">
                <a:solidFill>
                  <a:schemeClr val="accent5">
                    <a:lumMod val="50000"/>
                  </a:schemeClr>
                </a:solidFill>
              </a:rPr>
              <a:t>Jesus kommer på molnen</a:t>
            </a:r>
          </a:p>
          <a:p>
            <a:pPr algn="r"/>
            <a:r>
              <a:rPr lang="sv-SE" sz="1600" dirty="0">
                <a:solidFill>
                  <a:schemeClr val="accent5">
                    <a:lumMod val="50000"/>
                  </a:schemeClr>
                </a:solidFill>
              </a:rPr>
              <a:t>och möter den uppryckta</a:t>
            </a:r>
          </a:p>
          <a:p>
            <a:pPr algn="r"/>
            <a:r>
              <a:rPr lang="sv-SE" sz="1600" dirty="0">
                <a:solidFill>
                  <a:schemeClr val="accent5">
                    <a:lumMod val="50000"/>
                  </a:schemeClr>
                </a:solidFill>
              </a:rPr>
              <a:t>kyrkan i skyn</a:t>
            </a:r>
            <a:endParaRPr lang="LID4096" sz="1600" dirty="0">
              <a:solidFill>
                <a:schemeClr val="accent5">
                  <a:lumMod val="50000"/>
                </a:schemeClr>
              </a:solidFill>
            </a:endParaRPr>
          </a:p>
        </p:txBody>
      </p:sp>
      <p:sp>
        <p:nvSpPr>
          <p:cNvPr id="6" name="textruta 5">
            <a:extLst>
              <a:ext uri="{FF2B5EF4-FFF2-40B4-BE49-F238E27FC236}">
                <a16:creationId xmlns:a16="http://schemas.microsoft.com/office/drawing/2014/main" id="{6E5283D3-E6C2-422D-B95D-D33DFA80A189}"/>
              </a:ext>
            </a:extLst>
          </p:cNvPr>
          <p:cNvSpPr txBox="1"/>
          <p:nvPr/>
        </p:nvSpPr>
        <p:spPr>
          <a:xfrm>
            <a:off x="3685446" y="414243"/>
            <a:ext cx="2297745" cy="1804749"/>
          </a:xfrm>
          <a:prstGeom prst="roundRect">
            <a:avLst/>
          </a:prstGeom>
          <a:solidFill>
            <a:schemeClr val="bg1">
              <a:lumMod val="85000"/>
            </a:schemeClr>
          </a:solidFill>
          <a:ln>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sv-SE" sz="2000" dirty="0"/>
              <a:t>Skillnader:</a:t>
            </a:r>
          </a:p>
          <a:p>
            <a:pPr marL="269875" indent="-182563">
              <a:buFont typeface="Arial" panose="020B0604020202020204" pitchFamily="34" charset="0"/>
              <a:buChar char="•"/>
            </a:pPr>
            <a:r>
              <a:rPr lang="sv-SE" sz="2000" dirty="0"/>
              <a:t>Antal händelser</a:t>
            </a:r>
          </a:p>
          <a:p>
            <a:pPr marL="269875" indent="-182563">
              <a:buFont typeface="Arial" panose="020B0604020202020204" pitchFamily="34" charset="0"/>
              <a:buChar char="•"/>
            </a:pPr>
            <a:r>
              <a:rPr lang="sv-SE" sz="2000" dirty="0"/>
              <a:t>Offentlighet</a:t>
            </a:r>
          </a:p>
          <a:p>
            <a:pPr marL="269875" indent="-182563">
              <a:buFont typeface="Arial" panose="020B0604020202020204" pitchFamily="34" charset="0"/>
              <a:buChar char="•"/>
            </a:pPr>
            <a:r>
              <a:rPr lang="sv-SE" sz="2000" dirty="0"/>
              <a:t>Tidpunkt</a:t>
            </a:r>
            <a:endParaRPr lang="LID4096" sz="2000" dirty="0"/>
          </a:p>
          <a:p>
            <a:pPr marL="269875" indent="-182563">
              <a:buFont typeface="Arial" panose="020B0604020202020204" pitchFamily="34" charset="0"/>
              <a:buChar char="•"/>
            </a:pPr>
            <a:r>
              <a:rPr lang="sv-SE" sz="2000" dirty="0"/>
              <a:t>Syfte</a:t>
            </a:r>
          </a:p>
        </p:txBody>
      </p:sp>
      <p:sp>
        <p:nvSpPr>
          <p:cNvPr id="7" name="textruta 6">
            <a:extLst>
              <a:ext uri="{FF2B5EF4-FFF2-40B4-BE49-F238E27FC236}">
                <a16:creationId xmlns:a16="http://schemas.microsoft.com/office/drawing/2014/main" id="{E1340A12-1F61-43A5-8B42-14EDEA1B8F8F}"/>
              </a:ext>
            </a:extLst>
          </p:cNvPr>
          <p:cNvSpPr txBox="1"/>
          <p:nvPr/>
        </p:nvSpPr>
        <p:spPr>
          <a:xfrm>
            <a:off x="431388" y="4374832"/>
            <a:ext cx="1699119" cy="646331"/>
          </a:xfrm>
          <a:prstGeom prst="rect">
            <a:avLst/>
          </a:prstGeom>
          <a:noFill/>
        </p:spPr>
        <p:txBody>
          <a:bodyPr wrap="none" rtlCol="0">
            <a:spAutoFit/>
          </a:bodyPr>
          <a:lstStyle/>
          <a:p>
            <a:r>
              <a:rPr lang="sv-SE" sz="3600" b="1" spc="50" dirty="0">
                <a:ln w="0"/>
                <a:solidFill>
                  <a:schemeClr val="bg2"/>
                </a:solidFill>
                <a:effectLst>
                  <a:innerShdw blurRad="63500" dist="50800" dir="13500000">
                    <a:srgbClr val="000000">
                      <a:alpha val="50000"/>
                    </a:srgbClr>
                  </a:innerShdw>
                </a:effectLst>
              </a:rPr>
              <a:t>Pre-trib</a:t>
            </a:r>
            <a:endParaRPr lang="LID4096" sz="3600" b="1" spc="50" dirty="0">
              <a:ln w="0"/>
              <a:solidFill>
                <a:schemeClr val="bg2"/>
              </a:solidFill>
              <a:effectLst>
                <a:innerShdw blurRad="63500" dist="50800" dir="13500000">
                  <a:srgbClr val="000000">
                    <a:alpha val="50000"/>
                  </a:srgbClr>
                </a:innerShdw>
              </a:effectLst>
            </a:endParaRPr>
          </a:p>
        </p:txBody>
      </p:sp>
      <p:cxnSp>
        <p:nvCxnSpPr>
          <p:cNvPr id="13" name="Rak koppling 12">
            <a:extLst>
              <a:ext uri="{FF2B5EF4-FFF2-40B4-BE49-F238E27FC236}">
                <a16:creationId xmlns:a16="http://schemas.microsoft.com/office/drawing/2014/main" id="{CAED0F18-41AC-45B3-8805-4D98C3E8C8BA}"/>
              </a:ext>
            </a:extLst>
          </p:cNvPr>
          <p:cNvCxnSpPr>
            <a:cxnSpLocks/>
          </p:cNvCxnSpPr>
          <p:nvPr/>
        </p:nvCxnSpPr>
        <p:spPr>
          <a:xfrm>
            <a:off x="5546079" y="6185422"/>
            <a:ext cx="0" cy="4233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upp 33">
            <a:extLst>
              <a:ext uri="{FF2B5EF4-FFF2-40B4-BE49-F238E27FC236}">
                <a16:creationId xmlns:a16="http://schemas.microsoft.com/office/drawing/2014/main" id="{847F9D98-2E60-4365-B001-4A2A45DC2AAD}"/>
              </a:ext>
            </a:extLst>
          </p:cNvPr>
          <p:cNvGrpSpPr/>
          <p:nvPr/>
        </p:nvGrpSpPr>
        <p:grpSpPr>
          <a:xfrm>
            <a:off x="5137243" y="4626704"/>
            <a:ext cx="796690" cy="1829114"/>
            <a:chOff x="5137243" y="4626704"/>
            <a:chExt cx="796690" cy="1829114"/>
          </a:xfrm>
        </p:grpSpPr>
        <p:sp>
          <p:nvSpPr>
            <p:cNvPr id="4" name="Pil: uppåt 3">
              <a:extLst>
                <a:ext uri="{FF2B5EF4-FFF2-40B4-BE49-F238E27FC236}">
                  <a16:creationId xmlns:a16="http://schemas.microsoft.com/office/drawing/2014/main" id="{98AC61C3-2D04-4951-B400-47293ECE215B}"/>
                </a:ext>
              </a:extLst>
            </p:cNvPr>
            <p:cNvSpPr/>
            <p:nvPr/>
          </p:nvSpPr>
          <p:spPr>
            <a:xfrm>
              <a:off x="5190658" y="4626704"/>
              <a:ext cx="689860" cy="1829114"/>
            </a:xfrm>
            <a:prstGeom prst="upArrow">
              <a:avLst/>
            </a:prstGeom>
            <a:ln w="28575">
              <a:solidFill>
                <a:schemeClr val="tx1">
                  <a:lumMod val="50000"/>
                  <a:lumOff val="50000"/>
                </a:schemeClr>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LID4096"/>
            </a:p>
          </p:txBody>
        </p:sp>
        <p:pic>
          <p:nvPicPr>
            <p:cNvPr id="12" name="Bild 11" descr="Ladda upp med hel fyllning">
              <a:extLst>
                <a:ext uri="{FF2B5EF4-FFF2-40B4-BE49-F238E27FC236}">
                  <a16:creationId xmlns:a16="http://schemas.microsoft.com/office/drawing/2014/main" id="{66373A2D-B38E-4329-9F33-A58F96B7F2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37243" y="5582828"/>
              <a:ext cx="796690" cy="796690"/>
            </a:xfrm>
            <a:prstGeom prst="rect">
              <a:avLst/>
            </a:prstGeom>
          </p:spPr>
        </p:pic>
        <p:pic>
          <p:nvPicPr>
            <p:cNvPr id="16" name="Bild 15" descr="Hämta från molnet med hel fyllning">
              <a:extLst>
                <a:ext uri="{FF2B5EF4-FFF2-40B4-BE49-F238E27FC236}">
                  <a16:creationId xmlns:a16="http://schemas.microsoft.com/office/drawing/2014/main" id="{D96DC17C-EE03-428D-8AB7-1142017110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37243" y="4918929"/>
              <a:ext cx="796690" cy="796690"/>
            </a:xfrm>
            <a:prstGeom prst="rect">
              <a:avLst/>
            </a:prstGeom>
          </p:spPr>
        </p:pic>
      </p:grpSp>
      <p:sp>
        <p:nvSpPr>
          <p:cNvPr id="77" name="textruta 76">
            <a:extLst>
              <a:ext uri="{FF2B5EF4-FFF2-40B4-BE49-F238E27FC236}">
                <a16:creationId xmlns:a16="http://schemas.microsoft.com/office/drawing/2014/main" id="{A0A61B26-AF58-418E-8F4D-21054F2E03C4}"/>
              </a:ext>
            </a:extLst>
          </p:cNvPr>
          <p:cNvSpPr txBox="1"/>
          <p:nvPr/>
        </p:nvSpPr>
        <p:spPr>
          <a:xfrm>
            <a:off x="7886690" y="4992829"/>
            <a:ext cx="1782539" cy="738664"/>
          </a:xfrm>
          <a:prstGeom prst="rect">
            <a:avLst/>
          </a:prstGeom>
          <a:noFill/>
        </p:spPr>
        <p:txBody>
          <a:bodyPr wrap="none" lIns="0" tIns="0" rIns="0" bIns="0" rtlCol="0">
            <a:spAutoFit/>
          </a:bodyPr>
          <a:lstStyle/>
          <a:p>
            <a:r>
              <a:rPr lang="sv-SE" sz="1600" dirty="0">
                <a:solidFill>
                  <a:schemeClr val="accent5">
                    <a:lumMod val="50000"/>
                  </a:schemeClr>
                </a:solidFill>
              </a:rPr>
              <a:t>Jesus återvänder</a:t>
            </a:r>
          </a:p>
          <a:p>
            <a:r>
              <a:rPr lang="sv-SE" sz="1600" dirty="0">
                <a:solidFill>
                  <a:schemeClr val="accent5">
                    <a:lumMod val="50000"/>
                  </a:schemeClr>
                </a:solidFill>
              </a:rPr>
              <a:t>tillsammans med den</a:t>
            </a:r>
          </a:p>
          <a:p>
            <a:r>
              <a:rPr lang="sv-SE" sz="1600" dirty="0">
                <a:solidFill>
                  <a:schemeClr val="accent5">
                    <a:lumMod val="50000"/>
                  </a:schemeClr>
                </a:solidFill>
              </a:rPr>
              <a:t>uppryckta kyrkan</a:t>
            </a:r>
            <a:endParaRPr lang="LID4096" sz="1600" dirty="0">
              <a:solidFill>
                <a:schemeClr val="accent5">
                  <a:lumMod val="50000"/>
                </a:schemeClr>
              </a:solidFill>
            </a:endParaRPr>
          </a:p>
        </p:txBody>
      </p:sp>
      <p:grpSp>
        <p:nvGrpSpPr>
          <p:cNvPr id="80" name="Grupp 79">
            <a:extLst>
              <a:ext uri="{FF2B5EF4-FFF2-40B4-BE49-F238E27FC236}">
                <a16:creationId xmlns:a16="http://schemas.microsoft.com/office/drawing/2014/main" id="{28C69CF5-BA15-46EE-82DC-5AD01F3C6E02}"/>
              </a:ext>
            </a:extLst>
          </p:cNvPr>
          <p:cNvGrpSpPr/>
          <p:nvPr/>
        </p:nvGrpSpPr>
        <p:grpSpPr>
          <a:xfrm>
            <a:off x="6603995" y="681166"/>
            <a:ext cx="1583292" cy="1223696"/>
            <a:chOff x="6123710" y="3576003"/>
            <a:chExt cx="1583292" cy="1223696"/>
          </a:xfrm>
        </p:grpSpPr>
        <p:pic>
          <p:nvPicPr>
            <p:cNvPr id="81" name="Bild 80" descr="Moln med hel fyllning">
              <a:extLst>
                <a:ext uri="{FF2B5EF4-FFF2-40B4-BE49-F238E27FC236}">
                  <a16:creationId xmlns:a16="http://schemas.microsoft.com/office/drawing/2014/main" id="{6A1643B0-10EB-4CEA-B1E5-8A461FA976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23710" y="3576003"/>
              <a:ext cx="1583292" cy="1223696"/>
            </a:xfrm>
            <a:prstGeom prst="rect">
              <a:avLst/>
            </a:prstGeom>
          </p:spPr>
        </p:pic>
        <p:sp>
          <p:nvSpPr>
            <p:cNvPr id="82" name="textruta 81">
              <a:extLst>
                <a:ext uri="{FF2B5EF4-FFF2-40B4-BE49-F238E27FC236}">
                  <a16:creationId xmlns:a16="http://schemas.microsoft.com/office/drawing/2014/main" id="{6B39BB7B-ACBA-42A2-809F-0CA81C734057}"/>
                </a:ext>
              </a:extLst>
            </p:cNvPr>
            <p:cNvSpPr txBox="1"/>
            <p:nvPr/>
          </p:nvSpPr>
          <p:spPr>
            <a:xfrm>
              <a:off x="6315219" y="3918151"/>
              <a:ext cx="1140633" cy="584775"/>
            </a:xfrm>
            <a:prstGeom prst="rect">
              <a:avLst/>
            </a:prstGeom>
            <a:noFill/>
          </p:spPr>
          <p:txBody>
            <a:bodyPr wrap="none" rtlCol="0">
              <a:spAutoFit/>
            </a:bodyPr>
            <a:lstStyle/>
            <a:p>
              <a:pPr algn="ctr"/>
              <a:r>
                <a:rPr lang="sv-SE" sz="1600" dirty="0">
                  <a:solidFill>
                    <a:schemeClr val="accent5">
                      <a:lumMod val="50000"/>
                    </a:schemeClr>
                  </a:solidFill>
                </a:rPr>
                <a:t>Jesus</a:t>
              </a:r>
            </a:p>
            <a:p>
              <a:pPr algn="ctr"/>
              <a:r>
                <a:rPr lang="sv-SE" sz="1600" dirty="0">
                  <a:solidFill>
                    <a:schemeClr val="accent5">
                      <a:lumMod val="50000"/>
                    </a:schemeClr>
                  </a:solidFill>
                </a:rPr>
                <a:t>från himlen</a:t>
              </a:r>
              <a:endParaRPr lang="LID4096" sz="1600" dirty="0">
                <a:solidFill>
                  <a:schemeClr val="accent5">
                    <a:lumMod val="50000"/>
                  </a:schemeClr>
                </a:solidFill>
              </a:endParaRPr>
            </a:p>
          </p:txBody>
        </p:sp>
      </p:grpSp>
      <p:sp>
        <p:nvSpPr>
          <p:cNvPr id="91" name="textruta 90">
            <a:extLst>
              <a:ext uri="{FF2B5EF4-FFF2-40B4-BE49-F238E27FC236}">
                <a16:creationId xmlns:a16="http://schemas.microsoft.com/office/drawing/2014/main" id="{9B20CCF5-0102-4AE3-B581-B51C04C02F43}"/>
              </a:ext>
            </a:extLst>
          </p:cNvPr>
          <p:cNvSpPr txBox="1"/>
          <p:nvPr/>
        </p:nvSpPr>
        <p:spPr>
          <a:xfrm>
            <a:off x="431388" y="1304506"/>
            <a:ext cx="1895262" cy="646331"/>
          </a:xfrm>
          <a:prstGeom prst="rect">
            <a:avLst/>
          </a:prstGeom>
          <a:noFill/>
        </p:spPr>
        <p:txBody>
          <a:bodyPr wrap="none" rtlCol="0">
            <a:spAutoFit/>
          </a:bodyPr>
          <a:lstStyle/>
          <a:p>
            <a:r>
              <a:rPr lang="sv-SE" sz="3600" b="1" spc="50" dirty="0">
                <a:ln w="0"/>
                <a:solidFill>
                  <a:schemeClr val="bg2"/>
                </a:solidFill>
                <a:effectLst>
                  <a:innerShdw blurRad="63500" dist="50800" dir="13500000">
                    <a:srgbClr val="000000">
                      <a:alpha val="50000"/>
                    </a:srgbClr>
                  </a:innerShdw>
                </a:effectLst>
              </a:rPr>
              <a:t>Post-trib</a:t>
            </a:r>
            <a:endParaRPr lang="LID4096" sz="3600" b="1" spc="50" dirty="0">
              <a:ln w="0"/>
              <a:solidFill>
                <a:schemeClr val="bg2"/>
              </a:solidFill>
              <a:effectLst>
                <a:innerShdw blurRad="63500" dist="50800" dir="13500000">
                  <a:srgbClr val="000000">
                    <a:alpha val="50000"/>
                  </a:srgbClr>
                </a:innerShdw>
              </a:effectLst>
            </a:endParaRPr>
          </a:p>
        </p:txBody>
      </p:sp>
      <p:sp>
        <p:nvSpPr>
          <p:cNvPr id="97" name="textruta 96">
            <a:extLst>
              <a:ext uri="{FF2B5EF4-FFF2-40B4-BE49-F238E27FC236}">
                <a16:creationId xmlns:a16="http://schemas.microsoft.com/office/drawing/2014/main" id="{772FC718-FDD1-40B3-B533-6E9E0B0763CC}"/>
              </a:ext>
            </a:extLst>
          </p:cNvPr>
          <p:cNvSpPr txBox="1"/>
          <p:nvPr/>
        </p:nvSpPr>
        <p:spPr>
          <a:xfrm>
            <a:off x="7932870" y="1922503"/>
            <a:ext cx="2367508" cy="738664"/>
          </a:xfrm>
          <a:prstGeom prst="rect">
            <a:avLst/>
          </a:prstGeom>
          <a:noFill/>
        </p:spPr>
        <p:txBody>
          <a:bodyPr wrap="none" lIns="0" tIns="0" rIns="0" bIns="0" rtlCol="0">
            <a:spAutoFit/>
          </a:bodyPr>
          <a:lstStyle/>
          <a:p>
            <a:r>
              <a:rPr lang="sv-SE" sz="1600" dirty="0">
                <a:solidFill>
                  <a:schemeClr val="accent5">
                    <a:lumMod val="50000"/>
                  </a:schemeClr>
                </a:solidFill>
              </a:rPr>
              <a:t>Församlingen rycks upp,</a:t>
            </a:r>
            <a:endParaRPr lang="sv-SE" sz="1600" dirty="0">
              <a:solidFill>
                <a:schemeClr val="accent5">
                  <a:lumMod val="50000"/>
                </a:schemeClr>
              </a:solidFill>
              <a:highlight>
                <a:srgbClr val="FFFF00"/>
              </a:highlight>
            </a:endParaRPr>
          </a:p>
          <a:p>
            <a:r>
              <a:rPr lang="sv-SE" sz="1600" dirty="0">
                <a:solidFill>
                  <a:schemeClr val="accent5">
                    <a:lumMod val="50000"/>
                  </a:schemeClr>
                </a:solidFill>
              </a:rPr>
              <a:t>möter Jesus i skyn och</a:t>
            </a:r>
          </a:p>
          <a:p>
            <a:r>
              <a:rPr lang="sv-SE" sz="1600" dirty="0">
                <a:solidFill>
                  <a:schemeClr val="accent5">
                    <a:lumMod val="50000"/>
                  </a:schemeClr>
                </a:solidFill>
              </a:rPr>
              <a:t>eskorterar Honom till jorden</a:t>
            </a:r>
            <a:endParaRPr lang="LID4096" sz="1600" dirty="0">
              <a:solidFill>
                <a:schemeClr val="accent5">
                  <a:lumMod val="50000"/>
                </a:schemeClr>
              </a:solidFill>
            </a:endParaRPr>
          </a:p>
        </p:txBody>
      </p:sp>
      <p:grpSp>
        <p:nvGrpSpPr>
          <p:cNvPr id="117" name="Grupp 116">
            <a:extLst>
              <a:ext uri="{FF2B5EF4-FFF2-40B4-BE49-F238E27FC236}">
                <a16:creationId xmlns:a16="http://schemas.microsoft.com/office/drawing/2014/main" id="{2DF34375-3F93-4189-AAEC-5E56866EA6B2}"/>
              </a:ext>
            </a:extLst>
          </p:cNvPr>
          <p:cNvGrpSpPr/>
          <p:nvPr/>
        </p:nvGrpSpPr>
        <p:grpSpPr>
          <a:xfrm>
            <a:off x="448736" y="2390237"/>
            <a:ext cx="11130531" cy="1161294"/>
            <a:chOff x="448736" y="2390237"/>
            <a:chExt cx="11130531" cy="1161294"/>
          </a:xfrm>
        </p:grpSpPr>
        <p:pic>
          <p:nvPicPr>
            <p:cNvPr id="83" name="Bildobjekt 82">
              <a:extLst>
                <a:ext uri="{FF2B5EF4-FFF2-40B4-BE49-F238E27FC236}">
                  <a16:creationId xmlns:a16="http://schemas.microsoft.com/office/drawing/2014/main" id="{F945DAAC-D91C-4D3E-AD3D-7C96F1CDEC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736" y="2390237"/>
              <a:ext cx="720376" cy="1003724"/>
            </a:xfrm>
            <a:prstGeom prst="rect">
              <a:avLst/>
            </a:prstGeom>
          </p:spPr>
        </p:pic>
        <p:cxnSp>
          <p:nvCxnSpPr>
            <p:cNvPr id="84" name="Rak pilkoppling 83">
              <a:extLst>
                <a:ext uri="{FF2B5EF4-FFF2-40B4-BE49-F238E27FC236}">
                  <a16:creationId xmlns:a16="http://schemas.microsoft.com/office/drawing/2014/main" id="{21343BDA-94F6-4D82-8D47-943544539A5A}"/>
                </a:ext>
              </a:extLst>
            </p:cNvPr>
            <p:cNvCxnSpPr>
              <a:cxnSpLocks/>
            </p:cNvCxnSpPr>
            <p:nvPr/>
          </p:nvCxnSpPr>
          <p:spPr>
            <a:xfrm>
              <a:off x="448736" y="3538430"/>
              <a:ext cx="1113053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5" name="Rak koppling 84">
              <a:extLst>
                <a:ext uri="{FF2B5EF4-FFF2-40B4-BE49-F238E27FC236}">
                  <a16:creationId xmlns:a16="http://schemas.microsoft.com/office/drawing/2014/main" id="{AD1989D2-2ED2-44FF-863D-1008A8F694C3}"/>
                </a:ext>
              </a:extLst>
            </p:cNvPr>
            <p:cNvCxnSpPr>
              <a:cxnSpLocks/>
            </p:cNvCxnSpPr>
            <p:nvPr/>
          </p:nvCxnSpPr>
          <p:spPr>
            <a:xfrm>
              <a:off x="9977878" y="3115096"/>
              <a:ext cx="0" cy="4233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ruta 85">
                  <a:extLst>
                    <a:ext uri="{FF2B5EF4-FFF2-40B4-BE49-F238E27FC236}">
                      <a16:creationId xmlns:a16="http://schemas.microsoft.com/office/drawing/2014/main" id="{EBC3BF33-8F87-465E-8158-DE6FB2BA3B8C}"/>
                    </a:ext>
                  </a:extLst>
                </p:cNvPr>
                <p:cNvSpPr txBox="1"/>
                <p:nvPr/>
              </p:nvSpPr>
              <p:spPr>
                <a:xfrm>
                  <a:off x="10192534" y="2966756"/>
                  <a:ext cx="1002133" cy="584775"/>
                </a:xfrm>
                <a:prstGeom prst="rect">
                  <a:avLst/>
                </a:prstGeom>
                <a:noFill/>
              </p:spPr>
              <p:txBody>
                <a:bodyPr wrap="none" rtlCol="0">
                  <a:spAutoFit/>
                </a:bodyPr>
                <a:lstStyle/>
                <a:p>
                  <a:pPr algn="ctr"/>
                  <a:r>
                    <a:rPr lang="sv-SE" sz="1600" dirty="0"/>
                    <a:t>Evigheten</a:t>
                  </a:r>
                </a:p>
                <a:p>
                  <a:pPr algn="ctr"/>
                  <a14:m>
                    <m:oMath xmlns:m="http://schemas.openxmlformats.org/officeDocument/2006/math">
                      <m:r>
                        <a:rPr lang="pt-BR" sz="1600" i="1">
                          <a:latin typeface="Cambria Math" panose="02040503050406030204" pitchFamily="18" charset="0"/>
                        </a:rPr>
                        <m:t>∞ </m:t>
                      </m:r>
                    </m:oMath>
                  </a14:m>
                  <a:r>
                    <a:rPr lang="sv-SE" sz="1600" dirty="0"/>
                    <a:t>år</a:t>
                  </a:r>
                  <a:endParaRPr lang="LID4096" sz="1600" dirty="0"/>
                </a:p>
              </p:txBody>
            </p:sp>
          </mc:Choice>
          <mc:Fallback xmlns="">
            <p:sp>
              <p:nvSpPr>
                <p:cNvPr id="86" name="textruta 85">
                  <a:extLst>
                    <a:ext uri="{FF2B5EF4-FFF2-40B4-BE49-F238E27FC236}">
                      <a16:creationId xmlns:a16="http://schemas.microsoft.com/office/drawing/2014/main" id="{EBC3BF33-8F87-465E-8158-DE6FB2BA3B8C}"/>
                    </a:ext>
                  </a:extLst>
                </p:cNvPr>
                <p:cNvSpPr txBox="1">
                  <a:spLocks noRot="1" noChangeAspect="1" noMove="1" noResize="1" noEditPoints="1" noAdjustHandles="1" noChangeArrowheads="1" noChangeShapeType="1" noTextEdit="1"/>
                </p:cNvSpPr>
                <p:nvPr/>
              </p:nvSpPr>
              <p:spPr>
                <a:xfrm>
                  <a:off x="10192534" y="2966756"/>
                  <a:ext cx="1002133" cy="584775"/>
                </a:xfrm>
                <a:prstGeom prst="rect">
                  <a:avLst/>
                </a:prstGeom>
                <a:blipFill>
                  <a:blip r:embed="rId16"/>
                  <a:stretch>
                    <a:fillRect l="-2439" t="-3125" r="-2439" b="-12500"/>
                  </a:stretch>
                </a:blipFill>
              </p:spPr>
              <p:txBody>
                <a:bodyPr/>
                <a:lstStyle/>
                <a:p>
                  <a:r>
                    <a:rPr lang="LID4096">
                      <a:noFill/>
                    </a:rPr>
                    <a:t> </a:t>
                  </a:r>
                </a:p>
              </p:txBody>
            </p:sp>
          </mc:Fallback>
        </mc:AlternateContent>
        <p:sp>
          <p:nvSpPr>
            <p:cNvPr id="87" name="textruta 86">
              <a:extLst>
                <a:ext uri="{FF2B5EF4-FFF2-40B4-BE49-F238E27FC236}">
                  <a16:creationId xmlns:a16="http://schemas.microsoft.com/office/drawing/2014/main" id="{000AC9C4-3740-4A83-BFC2-1DF80472840E}"/>
                </a:ext>
              </a:extLst>
            </p:cNvPr>
            <p:cNvSpPr txBox="1"/>
            <p:nvPr/>
          </p:nvSpPr>
          <p:spPr>
            <a:xfrm>
              <a:off x="8190377" y="2966756"/>
              <a:ext cx="963534" cy="584775"/>
            </a:xfrm>
            <a:prstGeom prst="rect">
              <a:avLst/>
            </a:prstGeom>
            <a:noFill/>
          </p:spPr>
          <p:txBody>
            <a:bodyPr wrap="none" rtlCol="0">
              <a:spAutoFit/>
            </a:bodyPr>
            <a:lstStyle/>
            <a:p>
              <a:pPr algn="ctr"/>
              <a:r>
                <a:rPr lang="sv-SE" sz="1600" dirty="0"/>
                <a:t>Guds rike</a:t>
              </a:r>
            </a:p>
            <a:p>
              <a:pPr algn="ctr"/>
              <a:r>
                <a:rPr lang="sv-SE" sz="1600" dirty="0"/>
                <a:t>1000 år</a:t>
              </a:r>
              <a:endParaRPr lang="LID4096" sz="1600" dirty="0"/>
            </a:p>
          </p:txBody>
        </p:sp>
        <p:sp>
          <p:nvSpPr>
            <p:cNvPr id="88" name="textruta 87">
              <a:extLst>
                <a:ext uri="{FF2B5EF4-FFF2-40B4-BE49-F238E27FC236}">
                  <a16:creationId xmlns:a16="http://schemas.microsoft.com/office/drawing/2014/main" id="{131ACF00-A25D-4516-BA26-A712604D2A06}"/>
                </a:ext>
              </a:extLst>
            </p:cNvPr>
            <p:cNvSpPr txBox="1"/>
            <p:nvPr/>
          </p:nvSpPr>
          <p:spPr>
            <a:xfrm>
              <a:off x="5879291" y="2966756"/>
              <a:ext cx="1153906" cy="584775"/>
            </a:xfrm>
            <a:prstGeom prst="rect">
              <a:avLst/>
            </a:prstGeom>
            <a:noFill/>
          </p:spPr>
          <p:txBody>
            <a:bodyPr wrap="none" rtlCol="0">
              <a:spAutoFit/>
            </a:bodyPr>
            <a:lstStyle/>
            <a:p>
              <a:pPr algn="ctr"/>
              <a:r>
                <a:rPr lang="sv-SE" sz="1600" dirty="0"/>
                <a:t>Vedermöda</a:t>
              </a:r>
            </a:p>
            <a:p>
              <a:pPr algn="ctr"/>
              <a:r>
                <a:rPr lang="sv-SE" sz="1600" dirty="0"/>
                <a:t>7 år</a:t>
              </a:r>
              <a:endParaRPr lang="LID4096" sz="1600" dirty="0"/>
            </a:p>
          </p:txBody>
        </p:sp>
        <p:sp>
          <p:nvSpPr>
            <p:cNvPr id="89" name="textruta 88">
              <a:extLst>
                <a:ext uri="{FF2B5EF4-FFF2-40B4-BE49-F238E27FC236}">
                  <a16:creationId xmlns:a16="http://schemas.microsoft.com/office/drawing/2014/main" id="{D8138A7D-DC62-46FA-AFF1-B98531BAAECD}"/>
                </a:ext>
              </a:extLst>
            </p:cNvPr>
            <p:cNvSpPr txBox="1"/>
            <p:nvPr/>
          </p:nvSpPr>
          <p:spPr>
            <a:xfrm>
              <a:off x="1791489" y="2966756"/>
              <a:ext cx="1265859" cy="584775"/>
            </a:xfrm>
            <a:prstGeom prst="rect">
              <a:avLst/>
            </a:prstGeom>
            <a:noFill/>
          </p:spPr>
          <p:txBody>
            <a:bodyPr wrap="none" rtlCol="0">
              <a:spAutoFit/>
            </a:bodyPr>
            <a:lstStyle/>
            <a:p>
              <a:pPr algn="ctr"/>
              <a:r>
                <a:rPr lang="sv-SE" sz="1600" dirty="0"/>
                <a:t>”Kyrkans tid”</a:t>
              </a:r>
            </a:p>
            <a:p>
              <a:pPr algn="ctr"/>
              <a:r>
                <a:rPr lang="sv-SE" sz="1600" dirty="0"/>
                <a:t>Idag</a:t>
              </a:r>
              <a:endParaRPr lang="LID4096" sz="1600" dirty="0"/>
            </a:p>
          </p:txBody>
        </p:sp>
        <p:cxnSp>
          <p:nvCxnSpPr>
            <p:cNvPr id="101" name="Rak koppling 100">
              <a:extLst>
                <a:ext uri="{FF2B5EF4-FFF2-40B4-BE49-F238E27FC236}">
                  <a16:creationId xmlns:a16="http://schemas.microsoft.com/office/drawing/2014/main" id="{56DAD503-9ECF-4C27-B086-40701D983D2F}"/>
                </a:ext>
              </a:extLst>
            </p:cNvPr>
            <p:cNvCxnSpPr>
              <a:cxnSpLocks/>
            </p:cNvCxnSpPr>
            <p:nvPr/>
          </p:nvCxnSpPr>
          <p:spPr>
            <a:xfrm>
              <a:off x="7366411" y="3115096"/>
              <a:ext cx="0" cy="4233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Rak koppling 104">
              <a:extLst>
                <a:ext uri="{FF2B5EF4-FFF2-40B4-BE49-F238E27FC236}">
                  <a16:creationId xmlns:a16="http://schemas.microsoft.com/office/drawing/2014/main" id="{492149BF-32E4-4B5A-9A92-C3253F3503E7}"/>
                </a:ext>
              </a:extLst>
            </p:cNvPr>
            <p:cNvCxnSpPr>
              <a:cxnSpLocks/>
            </p:cNvCxnSpPr>
            <p:nvPr/>
          </p:nvCxnSpPr>
          <p:spPr>
            <a:xfrm>
              <a:off x="5546079" y="3115096"/>
              <a:ext cx="0" cy="4233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upp 115">
            <a:extLst>
              <a:ext uri="{FF2B5EF4-FFF2-40B4-BE49-F238E27FC236}">
                <a16:creationId xmlns:a16="http://schemas.microsoft.com/office/drawing/2014/main" id="{3F08DB7B-DE14-49F5-8B4A-9CBC04B49F27}"/>
              </a:ext>
            </a:extLst>
          </p:cNvPr>
          <p:cNvGrpSpPr/>
          <p:nvPr/>
        </p:nvGrpSpPr>
        <p:grpSpPr>
          <a:xfrm>
            <a:off x="6893212" y="1556377"/>
            <a:ext cx="976208" cy="1829114"/>
            <a:chOff x="6893212" y="1556377"/>
            <a:chExt cx="976208" cy="1829114"/>
          </a:xfrm>
        </p:grpSpPr>
        <p:sp>
          <p:nvSpPr>
            <p:cNvPr id="102" name="Pil: uppåt 101">
              <a:extLst>
                <a:ext uri="{FF2B5EF4-FFF2-40B4-BE49-F238E27FC236}">
                  <a16:creationId xmlns:a16="http://schemas.microsoft.com/office/drawing/2014/main" id="{B619774F-39FB-46B7-BC93-7DED916DF879}"/>
                </a:ext>
              </a:extLst>
            </p:cNvPr>
            <p:cNvSpPr/>
            <p:nvPr/>
          </p:nvSpPr>
          <p:spPr>
            <a:xfrm rot="10800000">
              <a:off x="7017914" y="1556377"/>
              <a:ext cx="689860" cy="1829114"/>
            </a:xfrm>
            <a:prstGeom prst="upArrow">
              <a:avLst/>
            </a:prstGeom>
            <a:ln w="28575">
              <a:solidFill>
                <a:schemeClr val="tx1">
                  <a:lumMod val="50000"/>
                  <a:lumOff val="50000"/>
                </a:schemeClr>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LID4096"/>
            </a:p>
          </p:txBody>
        </p:sp>
        <p:pic>
          <p:nvPicPr>
            <p:cNvPr id="104" name="Bild 103" descr="Hämta från molnet med hel fyllning">
              <a:extLst>
                <a:ext uri="{FF2B5EF4-FFF2-40B4-BE49-F238E27FC236}">
                  <a16:creationId xmlns:a16="http://schemas.microsoft.com/office/drawing/2014/main" id="{6B6CF86B-D71A-4768-8A8B-F194B0CF56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6964499" y="1608459"/>
              <a:ext cx="796690" cy="796690"/>
            </a:xfrm>
            <a:prstGeom prst="rect">
              <a:avLst/>
            </a:prstGeom>
          </p:spPr>
        </p:pic>
        <p:grpSp>
          <p:nvGrpSpPr>
            <p:cNvPr id="115" name="Grupp 114">
              <a:extLst>
                <a:ext uri="{FF2B5EF4-FFF2-40B4-BE49-F238E27FC236}">
                  <a16:creationId xmlns:a16="http://schemas.microsoft.com/office/drawing/2014/main" id="{6EDBD1F6-043C-45F1-A9CE-2A50D1345BAC}"/>
                </a:ext>
              </a:extLst>
            </p:cNvPr>
            <p:cNvGrpSpPr/>
            <p:nvPr/>
          </p:nvGrpSpPr>
          <p:grpSpPr>
            <a:xfrm>
              <a:off x="6893212" y="2344546"/>
              <a:ext cx="976208" cy="585265"/>
              <a:chOff x="5700449" y="1453261"/>
              <a:chExt cx="976208" cy="585265"/>
            </a:xfrm>
          </p:grpSpPr>
          <p:sp>
            <p:nvSpPr>
              <p:cNvPr id="51" name="Bild 110" descr="Ladda upp med hel fyllning">
                <a:extLst>
                  <a:ext uri="{FF2B5EF4-FFF2-40B4-BE49-F238E27FC236}">
                    <a16:creationId xmlns:a16="http://schemas.microsoft.com/office/drawing/2014/main" id="{7EB30BC1-0575-4A2B-9E94-727B1CFBCDFE}"/>
                  </a:ext>
                </a:extLst>
              </p:cNvPr>
              <p:cNvSpPr/>
              <p:nvPr/>
            </p:nvSpPr>
            <p:spPr>
              <a:xfrm>
                <a:off x="5700449" y="1453261"/>
                <a:ext cx="976208" cy="464623"/>
              </a:xfrm>
              <a:custGeom>
                <a:avLst/>
                <a:gdLst>
                  <a:gd name="connsiteX0" fmla="*/ 117928 w 763372"/>
                  <a:gd name="connsiteY0" fmla="*/ 406025 h 464623"/>
                  <a:gd name="connsiteX1" fmla="*/ 60127 w 763372"/>
                  <a:gd name="connsiteY1" fmla="*/ 353169 h 464623"/>
                  <a:gd name="connsiteX2" fmla="*/ 70666 w 763372"/>
                  <a:gd name="connsiteY2" fmla="*/ 247193 h 464623"/>
                  <a:gd name="connsiteX3" fmla="*/ 168261 w 763372"/>
                  <a:gd name="connsiteY3" fmla="*/ 206944 h 464623"/>
                  <a:gd name="connsiteX4" fmla="*/ 197722 w 763372"/>
                  <a:gd name="connsiteY4" fmla="*/ 211840 h 464623"/>
                  <a:gd name="connsiteX5" fmla="*/ 197722 w 763372"/>
                  <a:gd name="connsiteY5" fmla="*/ 179723 h 464623"/>
                  <a:gd name="connsiteX6" fmla="*/ 294901 w 763372"/>
                  <a:gd name="connsiteY6" fmla="*/ 55241 h 464623"/>
                  <a:gd name="connsiteX7" fmla="*/ 437310 w 763372"/>
                  <a:gd name="connsiteY7" fmla="*/ 121631 h 464623"/>
                  <a:gd name="connsiteX8" fmla="*/ 447351 w 763372"/>
                  <a:gd name="connsiteY8" fmla="*/ 141632 h 464623"/>
                  <a:gd name="connsiteX9" fmla="*/ 468181 w 763372"/>
                  <a:gd name="connsiteY9" fmla="*/ 134246 h 464623"/>
                  <a:gd name="connsiteX10" fmla="*/ 560879 w 763372"/>
                  <a:gd name="connsiteY10" fmla="*/ 147192 h 464623"/>
                  <a:gd name="connsiteX11" fmla="*/ 603619 w 763372"/>
                  <a:gd name="connsiteY11" fmla="*/ 231259 h 464623"/>
                  <a:gd name="connsiteX12" fmla="*/ 603619 w 763372"/>
                  <a:gd name="connsiteY12" fmla="*/ 257152 h 464623"/>
                  <a:gd name="connsiteX13" fmla="*/ 637478 w 763372"/>
                  <a:gd name="connsiteY13" fmla="*/ 257152 h 464623"/>
                  <a:gd name="connsiteX14" fmla="*/ 712426 w 763372"/>
                  <a:gd name="connsiteY14" fmla="*/ 337947 h 464623"/>
                  <a:gd name="connsiteX15" fmla="*/ 636648 w 763372"/>
                  <a:gd name="connsiteY15" fmla="*/ 412921 h 464623"/>
                  <a:gd name="connsiteX16" fmla="*/ 593079 w 763372"/>
                  <a:gd name="connsiteY16" fmla="*/ 412921 h 464623"/>
                  <a:gd name="connsiteX17" fmla="*/ 485526 w 763372"/>
                  <a:gd name="connsiteY17" fmla="*/ 412739 h 464623"/>
                  <a:gd name="connsiteX18" fmla="*/ 485526 w 763372"/>
                  <a:gd name="connsiteY18" fmla="*/ 464457 h 464623"/>
                  <a:gd name="connsiteX19" fmla="*/ 549012 w 763372"/>
                  <a:gd name="connsiteY19" fmla="*/ 464623 h 464623"/>
                  <a:gd name="connsiteX20" fmla="*/ 636648 w 763372"/>
                  <a:gd name="connsiteY20" fmla="*/ 464623 h 464623"/>
                  <a:gd name="connsiteX21" fmla="*/ 763335 w 763372"/>
                  <a:gd name="connsiteY21" fmla="*/ 331794 h 464623"/>
                  <a:gd name="connsiteX22" fmla="*/ 652416 w 763372"/>
                  <a:gd name="connsiteY22" fmla="*/ 206446 h 464623"/>
                  <a:gd name="connsiteX23" fmla="*/ 590340 w 763372"/>
                  <a:gd name="connsiteY23" fmla="*/ 105200 h 464623"/>
                  <a:gd name="connsiteX24" fmla="*/ 471916 w 763372"/>
                  <a:gd name="connsiteY24" fmla="*/ 80303 h 464623"/>
                  <a:gd name="connsiteX25" fmla="*/ 283200 w 763372"/>
                  <a:gd name="connsiteY25" fmla="*/ 4867 h 464623"/>
                  <a:gd name="connsiteX26" fmla="*/ 148841 w 763372"/>
                  <a:gd name="connsiteY26" fmla="*/ 154246 h 464623"/>
                  <a:gd name="connsiteX27" fmla="*/ 30085 w 763372"/>
                  <a:gd name="connsiteY27" fmla="*/ 216072 h 464623"/>
                  <a:gd name="connsiteX28" fmla="*/ 14151 w 763372"/>
                  <a:gd name="connsiteY28" fmla="*/ 375112 h 464623"/>
                  <a:gd name="connsiteX29" fmla="*/ 144775 w 763372"/>
                  <a:gd name="connsiteY29" fmla="*/ 463743 h 464623"/>
                  <a:gd name="connsiteX30" fmla="*/ 205689 w 763372"/>
                  <a:gd name="connsiteY30" fmla="*/ 463743 h 464623"/>
                  <a:gd name="connsiteX31" fmla="*/ 269756 w 763372"/>
                  <a:gd name="connsiteY31" fmla="*/ 463918 h 464623"/>
                  <a:gd name="connsiteX32" fmla="*/ 269756 w 763372"/>
                  <a:gd name="connsiteY32" fmla="*/ 412365 h 464623"/>
                  <a:gd name="connsiteX33" fmla="*/ 161871 w 763372"/>
                  <a:gd name="connsiteY33" fmla="*/ 412174 h 464623"/>
                  <a:gd name="connsiteX34" fmla="*/ 146933 w 763372"/>
                  <a:gd name="connsiteY34" fmla="*/ 412174 h 464623"/>
                  <a:gd name="connsiteX35" fmla="*/ 119256 w 763372"/>
                  <a:gd name="connsiteY35" fmla="*/ 406531 h 46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3372" h="464623">
                    <a:moveTo>
                      <a:pt x="117928" y="406025"/>
                    </a:moveTo>
                    <a:cubicBezTo>
                      <a:pt x="92457" y="396697"/>
                      <a:pt x="71689" y="377706"/>
                      <a:pt x="60127" y="353169"/>
                    </a:cubicBezTo>
                    <a:cubicBezTo>
                      <a:pt x="44552" y="318482"/>
                      <a:pt x="48565" y="278134"/>
                      <a:pt x="70666" y="247193"/>
                    </a:cubicBezTo>
                    <a:cubicBezTo>
                      <a:pt x="93175" y="216664"/>
                      <a:pt x="130775" y="201158"/>
                      <a:pt x="168261" y="206944"/>
                    </a:cubicBezTo>
                    <a:lnTo>
                      <a:pt x="197722" y="211840"/>
                    </a:lnTo>
                    <a:lnTo>
                      <a:pt x="197722" y="179723"/>
                    </a:lnTo>
                    <a:cubicBezTo>
                      <a:pt x="197981" y="120938"/>
                      <a:pt x="237936" y="69757"/>
                      <a:pt x="294901" y="55241"/>
                    </a:cubicBezTo>
                    <a:cubicBezTo>
                      <a:pt x="352043" y="41466"/>
                      <a:pt x="411122" y="69008"/>
                      <a:pt x="437310" y="121631"/>
                    </a:cubicBezTo>
                    <a:lnTo>
                      <a:pt x="447351" y="141632"/>
                    </a:lnTo>
                    <a:lnTo>
                      <a:pt x="468181" y="134246"/>
                    </a:lnTo>
                    <a:cubicBezTo>
                      <a:pt x="499349" y="123251"/>
                      <a:pt x="533916" y="128079"/>
                      <a:pt x="560879" y="147192"/>
                    </a:cubicBezTo>
                    <a:cubicBezTo>
                      <a:pt x="587690" y="166818"/>
                      <a:pt x="603560" y="198033"/>
                      <a:pt x="603619" y="231259"/>
                    </a:cubicBezTo>
                    <a:lnTo>
                      <a:pt x="603619" y="257152"/>
                    </a:lnTo>
                    <a:lnTo>
                      <a:pt x="637478" y="257152"/>
                    </a:lnTo>
                    <a:cubicBezTo>
                      <a:pt x="680485" y="258767"/>
                      <a:pt x="714041" y="294940"/>
                      <a:pt x="712426" y="337947"/>
                    </a:cubicBezTo>
                    <a:cubicBezTo>
                      <a:pt x="710885" y="379008"/>
                      <a:pt x="677724" y="411818"/>
                      <a:pt x="636648" y="412921"/>
                    </a:cubicBezTo>
                    <a:lnTo>
                      <a:pt x="593079" y="412921"/>
                    </a:lnTo>
                    <a:lnTo>
                      <a:pt x="485526" y="412739"/>
                    </a:lnTo>
                    <a:lnTo>
                      <a:pt x="485526" y="464457"/>
                    </a:lnTo>
                    <a:lnTo>
                      <a:pt x="549012" y="464623"/>
                    </a:lnTo>
                    <a:lnTo>
                      <a:pt x="636648" y="464623"/>
                    </a:lnTo>
                    <a:cubicBezTo>
                      <a:pt x="708311" y="462927"/>
                      <a:pt x="765030" y="403457"/>
                      <a:pt x="763335" y="331794"/>
                    </a:cubicBezTo>
                    <a:cubicBezTo>
                      <a:pt x="761838" y="268568"/>
                      <a:pt x="714990" y="215625"/>
                      <a:pt x="652416" y="206446"/>
                    </a:cubicBezTo>
                    <a:cubicBezTo>
                      <a:pt x="645807" y="165861"/>
                      <a:pt x="623513" y="129499"/>
                      <a:pt x="590340" y="105200"/>
                    </a:cubicBezTo>
                    <a:cubicBezTo>
                      <a:pt x="556002" y="80893"/>
                      <a:pt x="513135" y="71881"/>
                      <a:pt x="471916" y="80303"/>
                    </a:cubicBezTo>
                    <a:cubicBezTo>
                      <a:pt x="431363" y="17693"/>
                      <a:pt x="355737" y="-12538"/>
                      <a:pt x="283200" y="4867"/>
                    </a:cubicBezTo>
                    <a:cubicBezTo>
                      <a:pt x="212340" y="22930"/>
                      <a:pt x="159322" y="81875"/>
                      <a:pt x="148841" y="154246"/>
                    </a:cubicBezTo>
                    <a:cubicBezTo>
                      <a:pt x="101900" y="155670"/>
                      <a:pt x="58173" y="178435"/>
                      <a:pt x="30085" y="216072"/>
                    </a:cubicBezTo>
                    <a:cubicBezTo>
                      <a:pt x="-3273" y="262427"/>
                      <a:pt x="-9348" y="323061"/>
                      <a:pt x="14151" y="375112"/>
                    </a:cubicBezTo>
                    <a:cubicBezTo>
                      <a:pt x="38089" y="426421"/>
                      <a:pt x="88251" y="460458"/>
                      <a:pt x="144775" y="463743"/>
                    </a:cubicBezTo>
                    <a:lnTo>
                      <a:pt x="205689" y="463743"/>
                    </a:lnTo>
                    <a:lnTo>
                      <a:pt x="269756" y="463918"/>
                    </a:lnTo>
                    <a:lnTo>
                      <a:pt x="269756" y="412365"/>
                    </a:lnTo>
                    <a:lnTo>
                      <a:pt x="161871" y="412174"/>
                    </a:lnTo>
                    <a:lnTo>
                      <a:pt x="146933" y="412174"/>
                    </a:lnTo>
                    <a:cubicBezTo>
                      <a:pt x="137492" y="411573"/>
                      <a:pt x="128179" y="409674"/>
                      <a:pt x="119256" y="406531"/>
                    </a:cubicBezTo>
                    <a:close/>
                  </a:path>
                </a:pathLst>
              </a:custGeom>
              <a:solidFill>
                <a:schemeClr val="accent5">
                  <a:lumMod val="50000"/>
                </a:schemeClr>
              </a:solidFill>
              <a:ln w="8235" cap="flat">
                <a:noFill/>
                <a:prstDash val="solid"/>
                <a:miter/>
              </a:ln>
            </p:spPr>
            <p:txBody>
              <a:bodyPr rtlCol="0" anchor="ctr"/>
              <a:lstStyle/>
              <a:p>
                <a:endParaRPr lang="LID4096"/>
              </a:p>
            </p:txBody>
          </p:sp>
          <p:sp>
            <p:nvSpPr>
              <p:cNvPr id="61" name="Rektangel 60">
                <a:extLst>
                  <a:ext uri="{FF2B5EF4-FFF2-40B4-BE49-F238E27FC236}">
                    <a16:creationId xmlns:a16="http://schemas.microsoft.com/office/drawing/2014/main" id="{BCE2D254-7280-40E1-88E7-F90EEC276320}"/>
                  </a:ext>
                </a:extLst>
              </p:cNvPr>
              <p:cNvSpPr/>
              <p:nvPr/>
            </p:nvSpPr>
            <p:spPr>
              <a:xfrm>
                <a:off x="5838618" y="1839353"/>
                <a:ext cx="685815" cy="94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4" name="Rektangel 113">
                <a:extLst>
                  <a:ext uri="{FF2B5EF4-FFF2-40B4-BE49-F238E27FC236}">
                    <a16:creationId xmlns:a16="http://schemas.microsoft.com/office/drawing/2014/main" id="{BD487187-DC4D-4754-BA45-DFEEFA7A52C1}"/>
                  </a:ext>
                </a:extLst>
              </p:cNvPr>
              <p:cNvSpPr/>
              <p:nvPr/>
            </p:nvSpPr>
            <p:spPr>
              <a:xfrm>
                <a:off x="5963362" y="1817365"/>
                <a:ext cx="391852" cy="131028"/>
              </a:xfrm>
              <a:prstGeom prst="rect">
                <a:avLst/>
              </a:prstGeom>
              <a:solidFill>
                <a:srgbClr val="5AC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5" name="Bild 110" descr="Ladda upp med hel fyllning">
                <a:extLst>
                  <a:ext uri="{FF2B5EF4-FFF2-40B4-BE49-F238E27FC236}">
                    <a16:creationId xmlns:a16="http://schemas.microsoft.com/office/drawing/2014/main" id="{7EB30BC1-0575-4A2B-9E94-727B1CFBCDFE}"/>
                  </a:ext>
                </a:extLst>
              </p:cNvPr>
              <p:cNvSpPr/>
              <p:nvPr/>
            </p:nvSpPr>
            <p:spPr>
              <a:xfrm>
                <a:off x="5832275" y="1640181"/>
                <a:ext cx="340252" cy="398345"/>
              </a:xfrm>
              <a:custGeom>
                <a:avLst/>
                <a:gdLst>
                  <a:gd name="connsiteX0" fmla="*/ 236517 w 340252"/>
                  <a:gd name="connsiteY0" fmla="*/ 398345 h 398345"/>
                  <a:gd name="connsiteX1" fmla="*/ 236517 w 340252"/>
                  <a:gd name="connsiteY1" fmla="*/ 199173 h 398345"/>
                  <a:gd name="connsiteX2" fmla="*/ 340253 w 340252"/>
                  <a:gd name="connsiteY2" fmla="*/ 199173 h 398345"/>
                  <a:gd name="connsiteX3" fmla="*/ 170127 w 340252"/>
                  <a:gd name="connsiteY3" fmla="*/ 0 h 398345"/>
                  <a:gd name="connsiteX4" fmla="*/ 0 w 340252"/>
                  <a:gd name="connsiteY4" fmla="*/ 199173 h 398345"/>
                  <a:gd name="connsiteX5" fmla="*/ 103736 w 340252"/>
                  <a:gd name="connsiteY5" fmla="*/ 199173 h 398345"/>
                  <a:gd name="connsiteX6" fmla="*/ 103736 w 340252"/>
                  <a:gd name="connsiteY6" fmla="*/ 398345 h 398345"/>
                  <a:gd name="connsiteX7" fmla="*/ 236517 w 340252"/>
                  <a:gd name="connsiteY7" fmla="*/ 398345 h 3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252" h="398345">
                    <a:moveTo>
                      <a:pt x="236517" y="398345"/>
                    </a:moveTo>
                    <a:lnTo>
                      <a:pt x="236517" y="199173"/>
                    </a:lnTo>
                    <a:lnTo>
                      <a:pt x="340253" y="199173"/>
                    </a:lnTo>
                    <a:lnTo>
                      <a:pt x="170127" y="0"/>
                    </a:lnTo>
                    <a:lnTo>
                      <a:pt x="0" y="199173"/>
                    </a:lnTo>
                    <a:lnTo>
                      <a:pt x="103736" y="199173"/>
                    </a:lnTo>
                    <a:lnTo>
                      <a:pt x="103736" y="398345"/>
                    </a:lnTo>
                    <a:lnTo>
                      <a:pt x="236517" y="398345"/>
                    </a:lnTo>
                    <a:close/>
                  </a:path>
                </a:pathLst>
              </a:custGeom>
              <a:solidFill>
                <a:schemeClr val="accent5">
                  <a:lumMod val="50000"/>
                </a:schemeClr>
              </a:solidFill>
              <a:ln w="8235" cap="flat">
                <a:noFill/>
                <a:prstDash val="solid"/>
                <a:miter/>
              </a:ln>
            </p:spPr>
            <p:txBody>
              <a:bodyPr rtlCol="0" anchor="ctr"/>
              <a:lstStyle/>
              <a:p>
                <a:endParaRPr lang="LID4096"/>
              </a:p>
            </p:txBody>
          </p:sp>
          <p:sp>
            <p:nvSpPr>
              <p:cNvPr id="59" name="Bild 111" descr="Hämta från molnet med hel fyllning">
                <a:extLst>
                  <a:ext uri="{FF2B5EF4-FFF2-40B4-BE49-F238E27FC236}">
                    <a16:creationId xmlns:a16="http://schemas.microsoft.com/office/drawing/2014/main" id="{AC7B2A12-35B7-4736-9E37-D382EDE4C50F}"/>
                  </a:ext>
                </a:extLst>
              </p:cNvPr>
              <p:cNvSpPr/>
              <p:nvPr/>
            </p:nvSpPr>
            <p:spPr>
              <a:xfrm>
                <a:off x="6186739" y="1640181"/>
                <a:ext cx="340253" cy="398345"/>
              </a:xfrm>
              <a:custGeom>
                <a:avLst/>
                <a:gdLst>
                  <a:gd name="connsiteX0" fmla="*/ 236517 w 340253"/>
                  <a:gd name="connsiteY0" fmla="*/ 0 h 398345"/>
                  <a:gd name="connsiteX1" fmla="*/ 103736 w 340253"/>
                  <a:gd name="connsiteY1" fmla="*/ 0 h 398345"/>
                  <a:gd name="connsiteX2" fmla="*/ 103736 w 340253"/>
                  <a:gd name="connsiteY2" fmla="*/ 199173 h 398345"/>
                  <a:gd name="connsiteX3" fmla="*/ 0 w 340253"/>
                  <a:gd name="connsiteY3" fmla="*/ 199173 h 398345"/>
                  <a:gd name="connsiteX4" fmla="*/ 170127 w 340253"/>
                  <a:gd name="connsiteY4" fmla="*/ 398345 h 398345"/>
                  <a:gd name="connsiteX5" fmla="*/ 340253 w 340253"/>
                  <a:gd name="connsiteY5" fmla="*/ 199173 h 398345"/>
                  <a:gd name="connsiteX6" fmla="*/ 236517 w 340253"/>
                  <a:gd name="connsiteY6" fmla="*/ 199173 h 3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253" h="398345">
                    <a:moveTo>
                      <a:pt x="236517" y="0"/>
                    </a:moveTo>
                    <a:lnTo>
                      <a:pt x="103736" y="0"/>
                    </a:lnTo>
                    <a:lnTo>
                      <a:pt x="103736" y="199173"/>
                    </a:lnTo>
                    <a:lnTo>
                      <a:pt x="0" y="199173"/>
                    </a:lnTo>
                    <a:lnTo>
                      <a:pt x="170127" y="398345"/>
                    </a:lnTo>
                    <a:lnTo>
                      <a:pt x="340253" y="199173"/>
                    </a:lnTo>
                    <a:lnTo>
                      <a:pt x="236517" y="199173"/>
                    </a:lnTo>
                    <a:close/>
                  </a:path>
                </a:pathLst>
              </a:custGeom>
              <a:solidFill>
                <a:schemeClr val="accent5">
                  <a:lumMod val="50000"/>
                </a:schemeClr>
              </a:solidFill>
              <a:ln w="8235" cap="flat">
                <a:noFill/>
                <a:prstDash val="solid"/>
                <a:miter/>
              </a:ln>
            </p:spPr>
            <p:txBody>
              <a:bodyPr rtlCol="0" anchor="ctr"/>
              <a:lstStyle/>
              <a:p>
                <a:endParaRPr lang="LID4096"/>
              </a:p>
            </p:txBody>
          </p:sp>
        </p:grpSp>
      </p:grpSp>
      <p:cxnSp>
        <p:nvCxnSpPr>
          <p:cNvPr id="63" name="Rak koppling 62">
            <a:extLst>
              <a:ext uri="{FF2B5EF4-FFF2-40B4-BE49-F238E27FC236}">
                <a16:creationId xmlns:a16="http://schemas.microsoft.com/office/drawing/2014/main" id="{B2CCF2D4-E327-43D9-BDA9-AA34788A4B32}"/>
              </a:ext>
            </a:extLst>
          </p:cNvPr>
          <p:cNvCxnSpPr>
            <a:cxnSpLocks/>
          </p:cNvCxnSpPr>
          <p:nvPr/>
        </p:nvCxnSpPr>
        <p:spPr>
          <a:xfrm>
            <a:off x="7366411" y="6185422"/>
            <a:ext cx="0" cy="4233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upp 31">
            <a:extLst>
              <a:ext uri="{FF2B5EF4-FFF2-40B4-BE49-F238E27FC236}">
                <a16:creationId xmlns:a16="http://schemas.microsoft.com/office/drawing/2014/main" id="{56E83867-3AAB-490D-94A7-7E8F6765E586}"/>
              </a:ext>
            </a:extLst>
          </p:cNvPr>
          <p:cNvGrpSpPr/>
          <p:nvPr/>
        </p:nvGrpSpPr>
        <p:grpSpPr>
          <a:xfrm>
            <a:off x="6970903" y="4626703"/>
            <a:ext cx="796690" cy="1829114"/>
            <a:chOff x="6970903" y="4626703"/>
            <a:chExt cx="796690" cy="1829114"/>
          </a:xfrm>
        </p:grpSpPr>
        <p:sp>
          <p:nvSpPr>
            <p:cNvPr id="53" name="Pil: uppåt 52">
              <a:extLst>
                <a:ext uri="{FF2B5EF4-FFF2-40B4-BE49-F238E27FC236}">
                  <a16:creationId xmlns:a16="http://schemas.microsoft.com/office/drawing/2014/main" id="{FDE9ACBF-BD26-4659-97F6-4E3643EF4BBC}"/>
                </a:ext>
              </a:extLst>
            </p:cNvPr>
            <p:cNvSpPr/>
            <p:nvPr/>
          </p:nvSpPr>
          <p:spPr>
            <a:xfrm rot="10800000">
              <a:off x="7024319" y="4626703"/>
              <a:ext cx="689860" cy="1829114"/>
            </a:xfrm>
            <a:prstGeom prst="upArrow">
              <a:avLst/>
            </a:prstGeom>
            <a:ln w="28575">
              <a:solidFill>
                <a:schemeClr val="tx1">
                  <a:lumMod val="50000"/>
                  <a:lumOff val="50000"/>
                </a:schemeClr>
              </a:solidFill>
            </a:ln>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LID4096"/>
            </a:p>
          </p:txBody>
        </p:sp>
        <p:pic>
          <p:nvPicPr>
            <p:cNvPr id="78" name="Bild 77" descr="Hämta från molnet med hel fyllning">
              <a:extLst>
                <a:ext uri="{FF2B5EF4-FFF2-40B4-BE49-F238E27FC236}">
                  <a16:creationId xmlns:a16="http://schemas.microsoft.com/office/drawing/2014/main" id="{6B02DFCE-BE18-4021-A502-4FDE8C62AC1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6970903" y="5379628"/>
              <a:ext cx="796690" cy="796690"/>
            </a:xfrm>
            <a:prstGeom prst="rect">
              <a:avLst/>
            </a:prstGeom>
          </p:spPr>
        </p:pic>
        <p:pic>
          <p:nvPicPr>
            <p:cNvPr id="79" name="Bild 78" descr="Hämta från molnet med hel fyllning">
              <a:extLst>
                <a:ext uri="{FF2B5EF4-FFF2-40B4-BE49-F238E27FC236}">
                  <a16:creationId xmlns:a16="http://schemas.microsoft.com/office/drawing/2014/main" id="{2AAABF92-E047-4744-8353-6C6079A44C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6970903" y="4715729"/>
              <a:ext cx="796690" cy="796690"/>
            </a:xfrm>
            <a:prstGeom prst="rect">
              <a:avLst/>
            </a:prstGeom>
          </p:spPr>
        </p:pic>
      </p:grpSp>
    </p:spTree>
    <p:custDataLst>
      <p:tags r:id="rId1"/>
    </p:custDataLst>
    <p:extLst>
      <p:ext uri="{BB962C8B-B14F-4D97-AF65-F5344CB8AC3E}">
        <p14:creationId xmlns:p14="http://schemas.microsoft.com/office/powerpoint/2010/main" val="866066260"/>
      </p:ext>
    </p:extLst>
  </p:cSld>
  <p:clrMapOvr>
    <a:masterClrMapping/>
  </p:clrMapOvr>
  <p:transition advTm="38593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7"/>
                                        </p:tgtEl>
                                        <p:attrNameLst>
                                          <p:attrName>style.visibility</p:attrName>
                                        </p:attrNameLst>
                                      </p:cBhvr>
                                      <p:to>
                                        <p:strVal val="visible"/>
                                      </p:to>
                                    </p:set>
                                    <p:animEffect transition="in" filter="fade">
                                      <p:cBhvr>
                                        <p:cTn id="28" dur="500"/>
                                        <p:tgtEl>
                                          <p:spTgt spid="1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fade">
                                      <p:cBhvr>
                                        <p:cTn id="5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69" grpId="0"/>
      <p:bldP spid="6" grpId="0" animBg="1"/>
      <p:bldP spid="77" grpId="0"/>
      <p:bldP spid="97" grpId="0"/>
    </p:bldLst>
  </p:timing>
  <p:extLst>
    <p:ext uri="{3A86A75C-4F4B-4683-9AE1-C65F6400EC91}">
      <p14:laserTraceLst xmlns:p14="http://schemas.microsoft.com/office/powerpoint/2010/main">
        <p14:tracePtLst>
          <p14:tracePt t="52863" x="4556125" y="6767513"/>
          <p14:tracePt t="52873" x="4710113" y="6724650"/>
          <p14:tracePt t="52878" x="4892675" y="6675438"/>
          <p14:tracePt t="52887" x="5108575" y="6619875"/>
          <p14:tracePt t="52894" x="5326063" y="6564313"/>
          <p14:tracePt t="52902" x="5557838" y="6515100"/>
          <p14:tracePt t="52912" x="5794375" y="6473825"/>
          <p14:tracePt t="52918" x="6032500" y="6438900"/>
          <p14:tracePt t="52928" x="6291263" y="6402388"/>
          <p14:tracePt t="52935" x="6557963" y="6367463"/>
          <p14:tracePt t="52945" x="6810375" y="6332538"/>
          <p14:tracePt t="52950" x="7075488" y="6305550"/>
          <p14:tracePt t="52960" x="7342188" y="6256338"/>
          <p14:tracePt t="52966" x="7593013" y="6207125"/>
          <p14:tracePt t="52976" x="7866063" y="6137275"/>
          <p14:tracePt t="52982" x="8132763" y="6059488"/>
          <p14:tracePt t="52992" x="8391525" y="5989638"/>
          <p14:tracePt t="52998" x="8658225" y="5919788"/>
          <p14:tracePt t="53010" x="8943975" y="5857875"/>
          <p14:tracePt t="53014" x="9245600" y="5800725"/>
          <p14:tracePt t="53026" x="9539288" y="5753100"/>
          <p14:tracePt t="53030" x="9847263" y="5710238"/>
          <p14:tracePt t="53145" x="222250" y="5746750"/>
          <p14:tracePt t="53156" x="400050" y="5772150"/>
          <p14:tracePt t="53172" x="755650" y="5791200"/>
          <p14:tracePt t="53189" x="1104900" y="5803900"/>
          <p14:tracePt t="53206" x="1384300" y="5816600"/>
          <p14:tracePt t="53223" x="1581150" y="5816600"/>
          <p14:tracePt t="53239" x="1746250" y="5816600"/>
          <p14:tracePt t="53257" x="2006600" y="5880100"/>
          <p14:tracePt t="53272" x="2184400" y="5924550"/>
          <p14:tracePt t="53289" x="2343150" y="5962650"/>
          <p14:tracePt t="53306" x="2400300" y="5975350"/>
          <p14:tracePt t="53322" x="2552700" y="5994400"/>
          <p14:tracePt t="53339" x="2635250" y="5994400"/>
          <p14:tracePt t="53356" x="2692400" y="5988050"/>
          <p14:tracePt t="53373" x="2705100" y="5975350"/>
          <p14:tracePt t="53435" x="2705100" y="5988050"/>
          <p14:tracePt t="53443" x="2711450" y="6000750"/>
          <p14:tracePt t="53451" x="2730500" y="6045200"/>
          <p14:tracePt t="53460" x="2749550" y="6096000"/>
          <p14:tracePt t="53473" x="2768600" y="6134100"/>
          <p14:tracePt t="53489" x="2787650" y="6210300"/>
          <p14:tracePt t="53506" x="2806700" y="6273800"/>
          <p14:tracePt t="53523" x="2819400" y="6286500"/>
          <p14:tracePt t="53539" x="2882900" y="6280150"/>
          <p14:tracePt t="53556" x="2940050" y="6210300"/>
          <p14:tracePt t="53572" x="2984500" y="6127750"/>
          <p14:tracePt t="53589" x="2997200" y="6089650"/>
          <p14:tracePt t="53607" x="3009900" y="6070600"/>
          <p14:tracePt t="53623" x="3009900" y="6057900"/>
          <p14:tracePt t="53640" x="2959100" y="6045200"/>
          <p14:tracePt t="53640" x="2933700" y="6045200"/>
          <p14:tracePt t="53657" x="2882900" y="6045200"/>
          <p14:tracePt t="53672" x="2857500" y="6045200"/>
          <p14:tracePt t="53689" x="2832100" y="6045200"/>
          <p14:tracePt t="53706" x="2800350" y="6026150"/>
          <p14:tracePt t="53723" x="2755900" y="5988050"/>
          <p14:tracePt t="53739" x="2705100" y="5956300"/>
          <p14:tracePt t="53756" x="2641600" y="5937250"/>
          <p14:tracePt t="53773" x="2552700" y="5918200"/>
          <p14:tracePt t="53789" x="2438400" y="5911850"/>
          <p14:tracePt t="53806" x="2324100" y="5905500"/>
          <p14:tracePt t="53823" x="2209800" y="5899150"/>
          <p14:tracePt t="53839" x="2108200" y="5886450"/>
          <p14:tracePt t="53841" x="2063750" y="5880100"/>
          <p14:tracePt t="53857" x="1993900" y="5880100"/>
          <p14:tracePt t="53873" x="1949450" y="5880100"/>
          <p14:tracePt t="53889" x="1930400" y="5880100"/>
          <p14:tracePt t="53906" x="1905000" y="5880100"/>
          <p14:tracePt t="53907" x="1892300" y="5886450"/>
          <p14:tracePt t="53923" x="1873250" y="5899150"/>
          <p14:tracePt t="53940" x="1847850" y="5918200"/>
          <p14:tracePt t="53957" x="1828800" y="5943600"/>
          <p14:tracePt t="53973" x="1809750" y="5949950"/>
          <p14:tracePt t="53990" x="1803400" y="5962650"/>
          <p14:tracePt t="54007" x="1784350" y="5975350"/>
          <p14:tracePt t="54023" x="1752600" y="5988050"/>
          <p14:tracePt t="54040" x="1720850" y="6000750"/>
          <p14:tracePt t="54057" x="1701800" y="6019800"/>
          <p14:tracePt t="54075" x="1689100" y="6057900"/>
          <p14:tracePt t="54091" x="1682750" y="6108700"/>
          <p14:tracePt t="54106" x="1676400" y="6159500"/>
          <p14:tracePt t="54123" x="1657350" y="6229350"/>
          <p14:tracePt t="54142" x="1625600" y="6324600"/>
          <p14:tracePt t="54156" x="1587500" y="6419850"/>
          <p14:tracePt t="54173" x="1562100" y="6496050"/>
          <p14:tracePt t="54190" x="1562100" y="6572250"/>
          <p14:tracePt t="54207" x="1568450" y="6635750"/>
          <p14:tracePt t="54224" x="1600200" y="6699250"/>
          <p14:tracePt t="54240" x="1644650" y="6750050"/>
          <p14:tracePt t="54257" x="1714500" y="6788150"/>
          <p14:tracePt t="54273" x="1784350" y="6813550"/>
          <p14:tracePt t="54290" x="1828800" y="6826250"/>
          <p14:tracePt t="54307" x="1860550" y="6832600"/>
          <p14:tracePt t="54323" x="1892300" y="6832600"/>
          <p14:tracePt t="54340" x="1955800" y="6832600"/>
          <p14:tracePt t="54356" x="2114550" y="6851650"/>
          <p14:tracePt t="54567" x="3409950" y="6845300"/>
          <p14:tracePt t="54575" x="3403600" y="6826250"/>
          <p14:tracePt t="54583" x="3403600" y="6800850"/>
          <p14:tracePt t="54592" x="3390900" y="6775450"/>
          <p14:tracePt t="54607" x="3371850" y="6705600"/>
          <p14:tracePt t="54624" x="3346450" y="6616700"/>
          <p14:tracePt t="54640" x="3308350" y="6534150"/>
          <p14:tracePt t="54657" x="3276600" y="6464300"/>
          <p14:tracePt t="54674" x="3232150" y="6394450"/>
          <p14:tracePt t="54690" x="3162300" y="6318250"/>
          <p14:tracePt t="54707" x="3098800" y="6242050"/>
          <p14:tracePt t="54724" x="3054350" y="6178550"/>
          <p14:tracePt t="54741" x="3028950" y="6127750"/>
          <p14:tracePt t="54757" x="3016250" y="6070600"/>
          <p14:tracePt t="54774" x="3003550" y="6032500"/>
          <p14:tracePt t="54790" x="2990850" y="6013450"/>
          <p14:tracePt t="54809" x="2978150" y="5988050"/>
          <p14:tracePt t="54825" x="2952750" y="5975350"/>
          <p14:tracePt t="54841" x="2908300" y="5956300"/>
          <p14:tracePt t="54857" x="2882900" y="5949950"/>
          <p14:tracePt t="54874" x="2762250" y="5905500"/>
          <p14:tracePt t="54890" x="2647950" y="5867400"/>
          <p14:tracePt t="54907" x="2520950" y="5822950"/>
          <p14:tracePt t="54923" x="2393950" y="5784850"/>
          <p14:tracePt t="54940" x="2286000" y="5753100"/>
          <p14:tracePt t="54957" x="2190750" y="5740400"/>
          <p14:tracePt t="54974" x="2127250" y="5740400"/>
          <p14:tracePt t="54990" x="2095500" y="5740400"/>
          <p14:tracePt t="55008" x="2089150" y="5746750"/>
          <p14:tracePt t="55024" x="2076450" y="5753100"/>
          <p14:tracePt t="55040" x="2051050" y="5772150"/>
          <p14:tracePt t="55058" x="2019300" y="5803900"/>
          <p14:tracePt t="55076" x="1974850" y="5854700"/>
          <p14:tracePt t="55091" x="1949450" y="5886450"/>
          <p14:tracePt t="55107" x="1930400" y="5905500"/>
          <p14:tracePt t="55124" x="1917700" y="5918200"/>
          <p14:tracePt t="55141" x="1905000" y="5930900"/>
          <p14:tracePt t="55157" x="1905000" y="5937250"/>
          <p14:tracePt t="55174" x="1898650" y="5949950"/>
          <p14:tracePt t="55191" x="1885950" y="5975350"/>
          <p14:tracePt t="55208" x="1873250" y="6007100"/>
          <p14:tracePt t="55225" x="1866900" y="6026150"/>
          <p14:tracePt t="55241" x="1860550" y="6032500"/>
          <p14:tracePt t="55309" x="1860550" y="6038850"/>
          <p14:tracePt t="55315" x="1854200" y="6045200"/>
          <p14:tracePt t="55326" x="1847850" y="6051550"/>
          <p14:tracePt t="55341" x="1828800" y="6076950"/>
          <p14:tracePt t="55358" x="1790700" y="6108700"/>
          <p14:tracePt t="55374" x="1752600" y="6140450"/>
          <p14:tracePt t="55391" x="1714500" y="6172200"/>
          <p14:tracePt t="55408" x="1682750" y="6197600"/>
          <p14:tracePt t="55425" x="1657350" y="6216650"/>
          <p14:tracePt t="55441" x="1651000" y="6229350"/>
          <p14:tracePt t="55507" x="1651000" y="6235700"/>
          <p14:tracePt t="55513" x="1644650" y="6235700"/>
          <p14:tracePt t="55527" x="1644650" y="6242050"/>
          <p14:tracePt t="55541" x="1631950" y="6254750"/>
          <p14:tracePt t="55558" x="1631950" y="6267450"/>
          <p14:tracePt t="55574" x="1619250" y="6273800"/>
          <p14:tracePt t="55592" x="1612900" y="6280150"/>
          <p14:tracePt t="55608" x="1606550" y="6280150"/>
          <p14:tracePt t="55628" x="1600200" y="6280150"/>
          <p14:tracePt t="55659" x="1600200" y="6286500"/>
          <p14:tracePt t="56517" x="1600200" y="6292850"/>
          <p14:tracePt t="56525" x="1625600" y="6311900"/>
          <p14:tracePt t="56542" x="1797050" y="6362700"/>
          <p14:tracePt t="56559" x="2012950" y="6407150"/>
          <p14:tracePt t="56575" x="2184400" y="6445250"/>
          <p14:tracePt t="56592" x="2247900" y="6457950"/>
          <p14:tracePt t="56626" x="2254250" y="6457950"/>
          <p14:tracePt t="56642" x="2266950" y="6445250"/>
          <p14:tracePt t="56659" x="2279650" y="6445250"/>
          <p14:tracePt t="56675" x="2292350" y="6438900"/>
          <p14:tracePt t="56692" x="2317750" y="6438900"/>
          <p14:tracePt t="56709" x="2393950" y="6457950"/>
          <p14:tracePt t="56726" x="2520950" y="6477000"/>
          <p14:tracePt t="56742" x="2667000" y="6496050"/>
          <p14:tracePt t="56759" x="2819400" y="6496050"/>
          <p14:tracePt t="56775" x="2959100" y="6496050"/>
          <p14:tracePt t="56793" x="3054350" y="6489700"/>
          <p14:tracePt t="56825" x="3041650" y="6489700"/>
          <p14:tracePt t="56842" x="3009900" y="6489700"/>
          <p14:tracePt t="56859" x="2952750" y="6508750"/>
          <p14:tracePt t="56876" x="2952750" y="6546850"/>
          <p14:tracePt t="56893" x="3016250" y="6616700"/>
          <p14:tracePt t="56909" x="3098800" y="6667500"/>
          <p14:tracePt t="56927" x="3124200" y="6718300"/>
          <p14:tracePt t="56944" x="3098800" y="6711950"/>
          <p14:tracePt t="56976" x="3086100" y="6711950"/>
          <p14:tracePt t="56992" x="3073400" y="6718300"/>
          <p14:tracePt t="57077" x="3054350" y="6711950"/>
          <p14:tracePt t="57093" x="3048000" y="6699250"/>
          <p14:tracePt t="57101" x="3035300" y="6680200"/>
          <p14:tracePt t="57110" x="3022600" y="6661150"/>
          <p14:tracePt t="57126" x="3009900" y="6654800"/>
          <p14:tracePt t="57142" x="3054350" y="6680200"/>
          <p14:tracePt t="57160" x="3117850" y="6705600"/>
          <p14:tracePt t="57176" x="3162300" y="6718300"/>
          <p14:tracePt t="57192" x="3175000" y="6724650"/>
          <p14:tracePt t="57226" x="3194050" y="6705600"/>
          <p14:tracePt t="57242" x="3238500" y="6680200"/>
          <p14:tracePt t="57259" x="3295650" y="6667500"/>
          <p14:tracePt t="57277" x="3403600" y="6661150"/>
          <p14:tracePt t="57293" x="3498850" y="6673850"/>
          <p14:tracePt t="57309" x="3606800" y="6692900"/>
          <p14:tracePt t="57327" x="3740150" y="6711950"/>
          <p14:tracePt t="57343" x="3886200" y="6737350"/>
          <p14:tracePt t="57359" x="4057650" y="6750050"/>
          <p14:tracePt t="57376" x="4235450" y="6769100"/>
          <p14:tracePt t="57393" x="4425950" y="6775450"/>
          <p14:tracePt t="57410" x="4635500" y="6781800"/>
          <p14:tracePt t="57426" x="4851400" y="6775450"/>
          <p14:tracePt t="57443" x="5029200" y="6762750"/>
          <p14:tracePt t="57459" x="5168900" y="6756400"/>
          <p14:tracePt t="57476" x="5276850" y="6756400"/>
          <p14:tracePt t="57493" x="5334000" y="6762750"/>
          <p14:tracePt t="57509" x="5372100" y="6775450"/>
          <p14:tracePt t="57526" x="5378450" y="6781800"/>
          <p14:tracePt t="57625" x="5384800" y="6781800"/>
          <p14:tracePt t="57633" x="5397500" y="6781800"/>
          <p14:tracePt t="57643" x="5403850" y="6775450"/>
          <p14:tracePt t="57660" x="5454650" y="6762750"/>
          <p14:tracePt t="57677" x="5518150" y="6743700"/>
          <p14:tracePt t="57693" x="5581650" y="6731000"/>
          <p14:tracePt t="57709" x="5645150" y="6718300"/>
          <p14:tracePt t="57726" x="5683250" y="6699250"/>
          <p14:tracePt t="57743" x="5708650" y="6692900"/>
          <p14:tracePt t="57762" x="5746750" y="6686550"/>
          <p14:tracePt t="57776" x="5765800" y="6686550"/>
          <p14:tracePt t="57793" x="5848350" y="6686550"/>
          <p14:tracePt t="57810" x="5911850" y="6680200"/>
          <p14:tracePt t="57826" x="5943600" y="6673850"/>
          <p14:tracePt t="57843" x="5949950" y="6673850"/>
          <p14:tracePt t="57924" x="5949950" y="6667500"/>
          <p14:tracePt t="57931" x="5956300" y="6661150"/>
          <p14:tracePt t="57949" x="5956300" y="6654800"/>
          <p14:tracePt t="57960" x="5962650" y="6654800"/>
          <p14:tracePt t="57965" x="5969000" y="6648450"/>
          <p14:tracePt t="57976" x="5975350" y="6642100"/>
          <p14:tracePt t="57993" x="5975350" y="6635750"/>
          <p14:tracePt t="58086" x="5981700" y="6635750"/>
          <p14:tracePt t="58099" x="5988050" y="6635750"/>
          <p14:tracePt t="58179" x="5988050" y="6629400"/>
          <p14:tracePt t="58187" x="5994400" y="6629400"/>
          <p14:tracePt t="58424" x="6000750" y="6629400"/>
          <p14:tracePt t="59711" x="6007100" y="6629400"/>
          <p14:tracePt t="59719" x="6026150" y="6635750"/>
          <p14:tracePt t="59728" x="6057900" y="6635750"/>
          <p14:tracePt t="59745" x="6089650" y="6642100"/>
          <p14:tracePt t="59762" x="6102350" y="6642100"/>
          <p14:tracePt t="59778" x="6134100" y="6642100"/>
          <p14:tracePt t="59794" x="6216650" y="6642100"/>
          <p14:tracePt t="59811" x="6337300" y="6629400"/>
          <p14:tracePt t="59828" x="6426200" y="6629400"/>
          <p14:tracePt t="59844" x="6464300" y="6629400"/>
          <p14:tracePt t="59861" x="6489700" y="6629400"/>
          <p14:tracePt t="59879" x="6584950" y="6642100"/>
          <p14:tracePt t="59911" x="6642100" y="6661150"/>
          <p14:tracePt t="59928" x="6978650" y="6731000"/>
          <p14:tracePt t="59945" x="7118350" y="6756400"/>
          <p14:tracePt t="59961" x="7245350" y="6769100"/>
          <p14:tracePt t="59978" x="7327900" y="6762750"/>
          <p14:tracePt t="59994" x="7391400" y="6737350"/>
          <p14:tracePt t="60011" x="7442200" y="6692900"/>
          <p14:tracePt t="60028" x="7473950" y="6635750"/>
          <p14:tracePt t="60045" x="7493000" y="6578600"/>
          <p14:tracePt t="60061" x="7518400" y="6527800"/>
          <p14:tracePt t="60078" x="7531100" y="6477000"/>
          <p14:tracePt t="60095" x="7556500" y="6426200"/>
          <p14:tracePt t="60111" x="7575550" y="6381750"/>
          <p14:tracePt t="60129" x="7581900" y="6318250"/>
          <p14:tracePt t="60145" x="7556500" y="6261100"/>
          <p14:tracePt t="60162" x="7518400" y="6197600"/>
          <p14:tracePt t="60178" x="7461250" y="6134100"/>
          <p14:tracePt t="60195" x="7423150" y="6096000"/>
          <p14:tracePt t="60212" x="7410450" y="6083300"/>
          <p14:tracePt t="60228" x="7404100" y="6070600"/>
          <p14:tracePt t="60245" x="7397750" y="6070600"/>
          <p14:tracePt t="60261" x="7391400" y="6064250"/>
          <p14:tracePt t="60278" x="7372350" y="6057900"/>
          <p14:tracePt t="60295" x="7321550" y="6038850"/>
          <p14:tracePt t="60312" x="7239000" y="6013450"/>
          <p14:tracePt t="60328" x="7150100" y="5988050"/>
          <p14:tracePt t="60345" x="7086600" y="5962650"/>
          <p14:tracePt t="60362" x="7029450" y="5943600"/>
          <p14:tracePt t="60378" x="6959600" y="5924550"/>
          <p14:tracePt t="60395" x="6927850" y="5918200"/>
          <p14:tracePt t="60412" x="6889750" y="5918200"/>
          <p14:tracePt t="60428" x="6807200" y="5918200"/>
          <p14:tracePt t="60445" x="6692900" y="5918200"/>
          <p14:tracePt t="60462" x="6553200" y="5918200"/>
          <p14:tracePt t="60479" x="6438900" y="5924550"/>
          <p14:tracePt t="60496" x="6369050" y="5924550"/>
          <p14:tracePt t="60512" x="6330950" y="5924550"/>
          <p14:tracePt t="60529" x="6318250" y="5924550"/>
          <p14:tracePt t="60545" x="6311900" y="5924550"/>
          <p14:tracePt t="60562" x="6299200" y="5924550"/>
          <p14:tracePt t="60578" x="6242050" y="5937250"/>
          <p14:tracePt t="60595" x="6153150" y="5943600"/>
          <p14:tracePt t="60613" x="6026150" y="5956300"/>
          <p14:tracePt t="60629" x="5969000" y="5962650"/>
          <p14:tracePt t="60645" x="5937250" y="5969000"/>
          <p14:tracePt t="60662" x="5918200" y="5975350"/>
          <p14:tracePt t="60679" x="5905500" y="5981700"/>
          <p14:tracePt t="60696" x="5886450" y="5994400"/>
          <p14:tracePt t="60712" x="5873750" y="6019800"/>
          <p14:tracePt t="60729" x="5861050" y="6032500"/>
          <p14:tracePt t="60745" x="5848350" y="6051550"/>
          <p14:tracePt t="60762" x="5835650" y="6070600"/>
          <p14:tracePt t="60779" x="5810250" y="6096000"/>
          <p14:tracePt t="60797" x="5772150" y="6121400"/>
          <p14:tracePt t="60813" x="5759450" y="6140450"/>
          <p14:tracePt t="60829" x="5753100" y="6146800"/>
          <p14:tracePt t="60845" x="5746750" y="6159500"/>
          <p14:tracePt t="60863" x="5734050" y="6184900"/>
          <p14:tracePt t="60879" x="5734050" y="6223000"/>
          <p14:tracePt t="60896" x="5734050" y="6261100"/>
          <p14:tracePt t="60912" x="5746750" y="6305550"/>
          <p14:tracePt t="60929" x="5772150" y="6343650"/>
          <p14:tracePt t="60946" x="5803900" y="6369050"/>
          <p14:tracePt t="60962" x="5842000" y="6400800"/>
          <p14:tracePt t="60979" x="5873750" y="6426200"/>
          <p14:tracePt t="60997" x="5918200" y="6464300"/>
          <p14:tracePt t="61013" x="5969000" y="6496050"/>
          <p14:tracePt t="61029" x="6019800" y="6527800"/>
          <p14:tracePt t="61045" x="6070600" y="6559550"/>
          <p14:tracePt t="61064" x="6108700" y="6591300"/>
          <p14:tracePt t="61080" x="6115050" y="6591300"/>
          <p14:tracePt t="61117" x="6115050" y="6597650"/>
          <p14:tracePt t="61129" x="6121400" y="6597650"/>
          <p14:tracePt t="61146" x="6146800" y="6610350"/>
          <p14:tracePt t="61179" x="6216650" y="6642100"/>
          <p14:tracePt t="61196" x="6432550" y="6718300"/>
          <p14:tracePt t="61213" x="6534150" y="6737350"/>
          <p14:tracePt t="61229" x="6604000" y="6743700"/>
          <p14:tracePt t="61246" x="6642100" y="6743700"/>
          <p14:tracePt t="61263" x="6661150" y="6743700"/>
          <p14:tracePt t="61279" x="6673850" y="6731000"/>
          <p14:tracePt t="61298" x="6718300" y="6705600"/>
          <p14:tracePt t="61312" x="6769100" y="6692900"/>
          <p14:tracePt t="61329" x="6838950" y="6686550"/>
          <p14:tracePt t="61346" x="6902450" y="6673850"/>
          <p14:tracePt t="61363" x="6940550" y="6661150"/>
          <p14:tracePt t="61379" x="6946900" y="6654800"/>
          <p14:tracePt t="61396" x="6953250" y="6635750"/>
          <p14:tracePt t="61413" x="6953250" y="6591300"/>
          <p14:tracePt t="61430" x="6965950" y="6534150"/>
          <p14:tracePt t="61446" x="6978650" y="6496050"/>
          <p14:tracePt t="61462" x="6997700" y="6457950"/>
          <p14:tracePt t="61479" x="7016750" y="6432550"/>
          <p14:tracePt t="61496" x="7029450" y="6413500"/>
          <p14:tracePt t="61513" x="7029450" y="6388100"/>
          <p14:tracePt t="61529" x="7035800" y="6350000"/>
          <p14:tracePt t="61531" x="7035800" y="6324600"/>
          <p14:tracePt t="61547" x="7035800" y="6273800"/>
          <p14:tracePt t="61562" x="7042150" y="6216650"/>
          <p14:tracePt t="61579" x="7048500" y="6165850"/>
          <p14:tracePt t="61596" x="7048500" y="6127750"/>
          <p14:tracePt t="61613" x="7048500" y="6102350"/>
          <p14:tracePt t="61630" x="7042150" y="6083300"/>
          <p14:tracePt t="61646" x="7016750" y="6057900"/>
          <p14:tracePt t="61663" x="6985000" y="6045200"/>
          <p14:tracePt t="61680" x="6946900" y="6038850"/>
          <p14:tracePt t="61696" x="6896100" y="6019800"/>
          <p14:tracePt t="61713" x="6826250" y="5994400"/>
          <p14:tracePt t="61729" x="6743700" y="5969000"/>
          <p14:tracePt t="61746" x="6667500" y="5949950"/>
          <p14:tracePt t="61763" x="6591300" y="5930900"/>
          <p14:tracePt t="61780" x="6534150" y="5924550"/>
          <p14:tracePt t="61796" x="6502400" y="5911850"/>
          <p14:tracePt t="61847" x="6496050" y="5911850"/>
          <p14:tracePt t="61853" x="6489700" y="5911850"/>
          <p14:tracePt t="61863" x="6470650" y="5911850"/>
          <p14:tracePt t="61880" x="6413500" y="5911850"/>
          <p14:tracePt t="61896" x="6324600" y="5911850"/>
          <p14:tracePt t="61913" x="6248400" y="5911850"/>
          <p14:tracePt t="61930" x="6191250" y="5911850"/>
          <p14:tracePt t="61947" x="6178550" y="5911850"/>
          <p14:tracePt t="61963" x="6172200" y="5911850"/>
          <p14:tracePt t="61980" x="6172200" y="5918200"/>
          <p14:tracePt t="62103" x="6172200" y="5924550"/>
          <p14:tracePt t="70059" x="6178550" y="5924550"/>
          <p14:tracePt t="70065" x="6197600" y="5924550"/>
          <p14:tracePt t="70072" x="6261100" y="5930900"/>
          <p14:tracePt t="70086" x="6394450" y="5956300"/>
          <p14:tracePt t="70103" x="6470650" y="5994400"/>
          <p14:tracePt t="70120" x="6521450" y="6019800"/>
          <p14:tracePt t="70138" x="6572250" y="6064250"/>
          <p14:tracePt t="70153" x="6635750" y="6115050"/>
          <p14:tracePt t="70170" x="6705600" y="6165850"/>
          <p14:tracePt t="70187" x="6794500" y="6203950"/>
          <p14:tracePt t="70203" x="6883400" y="6229350"/>
          <p14:tracePt t="70220" x="6985000" y="6248400"/>
          <p14:tracePt t="70236" x="7067550" y="6254750"/>
          <p14:tracePt t="70253" x="7118350" y="6261100"/>
          <p14:tracePt t="70270" x="7150100" y="6267450"/>
          <p14:tracePt t="70287" x="7162800" y="6267450"/>
          <p14:tracePt t="70303" x="7181850" y="6267450"/>
          <p14:tracePt t="70320" x="7258050" y="6305550"/>
          <p14:tracePt t="70336" x="7346950" y="6350000"/>
          <p14:tracePt t="70354" x="7442200" y="6394450"/>
          <p14:tracePt t="70370" x="7493000" y="6413500"/>
          <p14:tracePt t="70387" x="7664450" y="6470650"/>
          <p14:tracePt t="70404" x="7772400" y="6508750"/>
          <p14:tracePt t="70420" x="7861300" y="6527800"/>
          <p14:tracePt t="70437" x="7924800" y="6527800"/>
          <p14:tracePt t="70454" x="7994650" y="6527800"/>
          <p14:tracePt t="70470" x="8083550" y="6502400"/>
          <p14:tracePt t="70487" x="8178800" y="6464300"/>
          <p14:tracePt t="70503" x="8261350" y="6419850"/>
          <p14:tracePt t="70520" x="8299450" y="6413500"/>
          <p14:tracePt t="70948" x="8305800" y="6413500"/>
          <p14:tracePt t="70953" x="8305800" y="6419850"/>
          <p14:tracePt t="70961" x="8318500" y="6432550"/>
          <p14:tracePt t="70971" x="8343900" y="6438900"/>
          <p14:tracePt t="70987" x="8407400" y="6445250"/>
          <p14:tracePt t="71004" x="8489950" y="6438900"/>
          <p14:tracePt t="71021" x="8585200" y="6432550"/>
          <p14:tracePt t="71037" x="8648700" y="6432550"/>
          <p14:tracePt t="71054" x="8699500" y="6457950"/>
          <p14:tracePt t="71071" x="8743950" y="6483350"/>
          <p14:tracePt t="71087" x="8794750" y="6502400"/>
          <p14:tracePt t="71104" x="8845550" y="6521450"/>
          <p14:tracePt t="71121" x="8909050" y="6540500"/>
          <p14:tracePt t="71138" x="8959850" y="6553200"/>
          <p14:tracePt t="71155" x="9048750" y="6559550"/>
          <p14:tracePt t="71171" x="9099550" y="6559550"/>
          <p14:tracePt t="71188" x="9124950" y="6553200"/>
          <p14:tracePt t="71204" x="9137650" y="6534150"/>
          <p14:tracePt t="71221" x="9169400" y="6496050"/>
          <p14:tracePt t="71237" x="9207500" y="6451600"/>
          <p14:tracePt t="71254" x="9245600" y="6400800"/>
          <p14:tracePt t="71271" x="9296400" y="6350000"/>
          <p14:tracePt t="71288" x="9340850" y="6299200"/>
          <p14:tracePt t="71304" x="9372600" y="6254750"/>
          <p14:tracePt t="71321" x="9372600" y="6216650"/>
          <p14:tracePt t="71337" x="9372600" y="6172200"/>
          <p14:tracePt t="71354" x="9372600" y="6121400"/>
          <p14:tracePt t="71371" x="9366250" y="6064250"/>
          <p14:tracePt t="71388" x="9353550" y="6007100"/>
          <p14:tracePt t="71404" x="9340850" y="5969000"/>
          <p14:tracePt t="71421" x="9315450" y="5937250"/>
          <p14:tracePt t="71437" x="9283700" y="5924550"/>
          <p14:tracePt t="71455" x="9220200" y="5911850"/>
          <p14:tracePt t="71471" x="9131300" y="5911850"/>
          <p14:tracePt t="71488" x="9029700" y="5899150"/>
          <p14:tracePt t="71504" x="8915400" y="5886450"/>
          <p14:tracePt t="71521" x="8807450" y="5867400"/>
          <p14:tracePt t="71538" x="8743950" y="5861050"/>
          <p14:tracePt t="71554" x="8712200" y="5854700"/>
          <p14:tracePt t="71582" x="8705850" y="5854700"/>
          <p14:tracePt t="71592" x="8699500" y="5854700"/>
          <p14:tracePt t="71605" x="8686800" y="5861050"/>
          <p14:tracePt t="71622" x="8623300" y="5880100"/>
          <p14:tracePt t="71638" x="8528050" y="5899150"/>
          <p14:tracePt t="71655" x="8343900" y="5905500"/>
          <p14:tracePt t="71672" x="8261350" y="5905500"/>
          <p14:tracePt t="71688" x="8223250" y="5899150"/>
          <p14:tracePt t="71750" x="8216900" y="5905500"/>
          <p14:tracePt t="71757" x="8210550" y="5918200"/>
          <p14:tracePt t="71762" x="8191500" y="5930900"/>
          <p14:tracePt t="71771" x="8166100" y="5943600"/>
          <p14:tracePt t="71788" x="8102600" y="5981700"/>
          <p14:tracePt t="71805" x="8077200" y="6000750"/>
          <p14:tracePt t="71821" x="8039100" y="6032500"/>
          <p14:tracePt t="71838" x="8032750" y="6038850"/>
          <p14:tracePt t="71855" x="8032750" y="6051550"/>
          <p14:tracePt t="71872" x="8020050" y="6070600"/>
          <p14:tracePt t="71888" x="7981950" y="6108700"/>
          <p14:tracePt t="71905" x="7950200" y="6159500"/>
          <p14:tracePt t="71921" x="7937500" y="6197600"/>
          <p14:tracePt t="71938" x="7937500" y="6223000"/>
          <p14:tracePt t="71955" x="7950200" y="6248400"/>
          <p14:tracePt t="71971" x="7969250" y="6280150"/>
          <p14:tracePt t="71975" x="7975600" y="6292850"/>
          <p14:tracePt t="71989" x="7994650" y="6324600"/>
          <p14:tracePt t="72005" x="8001000" y="6356350"/>
          <p14:tracePt t="72022" x="8007350" y="6394450"/>
          <p14:tracePt t="72038" x="8032750" y="6451600"/>
          <p14:tracePt t="72055" x="8070850" y="6502400"/>
          <p14:tracePt t="72072" x="8134350" y="6553200"/>
          <p14:tracePt t="72089" x="8204200" y="6604000"/>
          <p14:tracePt t="72105" x="8267700" y="6635750"/>
          <p14:tracePt t="72121" x="8305800" y="6673850"/>
          <p14:tracePt t="72139" x="8324850" y="6686550"/>
          <p14:tracePt t="72183" x="8331200" y="6686550"/>
          <p14:tracePt t="72209" x="8343900" y="6686550"/>
          <p14:tracePt t="72215" x="8356600" y="6692900"/>
          <p14:tracePt t="72226" x="8382000" y="6692900"/>
          <p14:tracePt t="72240" x="8451850" y="6686550"/>
          <p14:tracePt t="72256" x="8515350" y="6686550"/>
          <p14:tracePt t="72272" x="8547100" y="6686550"/>
          <p14:tracePt t="72289" x="8559800" y="6686550"/>
          <p14:tracePt t="72305" x="8572500" y="6692900"/>
          <p14:tracePt t="72322" x="8591550" y="6699250"/>
          <p14:tracePt t="72339" x="8604250" y="6705600"/>
          <p14:tracePt t="72355" x="8629650" y="6705600"/>
          <p14:tracePt t="72372" x="8661400" y="6711950"/>
          <p14:tracePt t="72389" x="8693150" y="6711950"/>
          <p14:tracePt t="72405" x="8705850" y="6718300"/>
          <p14:tracePt t="72438" x="8712200" y="6718300"/>
          <p14:tracePt t="72455" x="8718550" y="6724650"/>
          <p14:tracePt t="72472" x="8718550" y="6731000"/>
          <p14:tracePt t="72488" x="8724900" y="6737350"/>
          <p14:tracePt t="72555" x="8731250" y="6737350"/>
          <p14:tracePt t="72577" x="8737600" y="6743700"/>
          <p14:tracePt t="72703" x="8737600" y="6750050"/>
          <p14:tracePt t="72723" x="8731250" y="6756400"/>
          <p14:tracePt t="72739" x="8705850" y="6775450"/>
          <p14:tracePt t="72756" x="8680450" y="6788150"/>
          <p14:tracePt t="72772" x="8680450" y="6794500"/>
          <p14:tracePt t="76903" x="8705850" y="6788150"/>
          <p14:tracePt t="76911" x="8737600" y="6775450"/>
          <p14:tracePt t="76917" x="8801100" y="6762750"/>
          <p14:tracePt t="76942" x="9004300" y="6750050"/>
          <p14:tracePt t="76960" x="9150350" y="6750050"/>
          <p14:tracePt t="76976" x="9302750" y="6762750"/>
          <p14:tracePt t="76992" x="9455150" y="6788150"/>
          <p14:tracePt t="77009" x="9613900" y="6807200"/>
          <p14:tracePt t="77026" x="9759950" y="6813550"/>
          <p14:tracePt t="77042" x="9893300" y="6819900"/>
          <p14:tracePt t="77059" x="10039350" y="6813550"/>
          <p14:tracePt t="77076" x="10191750" y="6800850"/>
          <p14:tracePt t="77092" x="10363200" y="6781800"/>
          <p14:tracePt t="77109" x="10515600" y="6762750"/>
          <p14:tracePt t="77127" x="10661650" y="6711950"/>
          <p14:tracePt t="77144" x="10712450" y="6648450"/>
          <p14:tracePt t="77159" x="10737850" y="6584950"/>
          <p14:tracePt t="77176" x="10769600" y="6527800"/>
          <p14:tracePt t="77192" x="10807700" y="6489700"/>
          <p14:tracePt t="77209" x="10858500" y="6451600"/>
          <p14:tracePt t="77226" x="10909300" y="6413500"/>
          <p14:tracePt t="77242" x="10953750" y="6388100"/>
          <p14:tracePt t="77260" x="10972800" y="6362700"/>
          <p14:tracePt t="77276" x="10972800" y="6337300"/>
          <p14:tracePt t="77293" x="10972800" y="6305550"/>
          <p14:tracePt t="77309" x="10972800" y="6267450"/>
          <p14:tracePt t="77325" x="10979150" y="6235700"/>
          <p14:tracePt t="77344" x="10991850" y="6203950"/>
          <p14:tracePt t="77360" x="11004550" y="6191250"/>
          <p14:tracePt t="77361" x="11004550" y="6184900"/>
          <p14:tracePt t="77376" x="11010900" y="6172200"/>
          <p14:tracePt t="77393" x="11010900" y="6159500"/>
          <p14:tracePt t="77409" x="11010900" y="6146800"/>
          <p14:tracePt t="77426" x="11010900" y="6127750"/>
          <p14:tracePt t="77442" x="11010900" y="6096000"/>
          <p14:tracePt t="77459" x="10998200" y="6051550"/>
          <p14:tracePt t="77476" x="10985500" y="6013450"/>
          <p14:tracePt t="77493" x="10972800" y="6000750"/>
          <p14:tracePt t="77509" x="10966450" y="5994400"/>
          <p14:tracePt t="77526" x="10960100" y="5994400"/>
          <p14:tracePt t="77543" x="10934700" y="5994400"/>
          <p14:tracePt t="77559" x="10890250" y="6000750"/>
          <p14:tracePt t="77576" x="10801350" y="6013450"/>
          <p14:tracePt t="77593" x="10668000" y="6019800"/>
          <p14:tracePt t="77610" x="10496550" y="6019800"/>
          <p14:tracePt t="77628" x="10280650" y="6019800"/>
          <p14:tracePt t="77643" x="10185400" y="6019800"/>
          <p14:tracePt t="77659" x="10134600" y="6026150"/>
          <p14:tracePt t="77676" x="10121900" y="6026150"/>
          <p14:tracePt t="77694" x="10115550" y="6038850"/>
          <p14:tracePt t="77710" x="10109200" y="6064250"/>
          <p14:tracePt t="77727" x="10109200" y="6096000"/>
          <p14:tracePt t="77743" x="10096500" y="6121400"/>
          <p14:tracePt t="77760" x="10090150" y="6153150"/>
          <p14:tracePt t="77776" x="10083800" y="6184900"/>
          <p14:tracePt t="77793" x="10083800" y="6203950"/>
          <p14:tracePt t="77809" x="10083800" y="6229350"/>
          <p14:tracePt t="77826" x="10083800" y="6242050"/>
          <p14:tracePt t="77843" x="10083800" y="6254750"/>
          <p14:tracePt t="77860" x="10083800" y="6273800"/>
          <p14:tracePt t="77861" x="10090150" y="6292850"/>
          <p14:tracePt t="77876" x="10096500" y="6330950"/>
          <p14:tracePt t="77893" x="10109200" y="6381750"/>
          <p14:tracePt t="77910" x="10128250" y="6426200"/>
          <p14:tracePt t="77926" x="10153650" y="6464300"/>
          <p14:tracePt t="77943" x="10172700" y="6489700"/>
          <p14:tracePt t="77959" x="10204450" y="6502400"/>
          <p14:tracePt t="77976" x="10242550" y="6508750"/>
          <p14:tracePt t="77993" x="10299700" y="6515100"/>
          <p14:tracePt t="78010" x="10363200" y="6515100"/>
          <p14:tracePt t="78026" x="10452100" y="6521450"/>
          <p14:tracePt t="78043" x="10547350" y="6534150"/>
          <p14:tracePt t="78061" x="10680700" y="6540500"/>
          <p14:tracePt t="78076" x="10750550" y="6540500"/>
          <p14:tracePt t="78093" x="10814050" y="6534150"/>
          <p14:tracePt t="78110" x="10858500" y="6515100"/>
          <p14:tracePt t="78128" x="10909300" y="6496050"/>
          <p14:tracePt t="78143" x="10966450" y="6464300"/>
          <p14:tracePt t="78160" x="11017250" y="6432550"/>
          <p14:tracePt t="78176" x="11049000" y="6407150"/>
          <p14:tracePt t="78193" x="11068050" y="6369050"/>
          <p14:tracePt t="78210" x="11074400" y="6337300"/>
          <p14:tracePt t="78226" x="11074400" y="6318250"/>
          <p14:tracePt t="78243" x="11074400" y="6299200"/>
          <p14:tracePt t="78260" x="11074400" y="6286500"/>
          <p14:tracePt t="78277" x="11080750" y="6273800"/>
          <p14:tracePt t="78293" x="11080750" y="6254750"/>
          <p14:tracePt t="78311" x="11074400" y="6223000"/>
          <p14:tracePt t="78327" x="11061700" y="6197600"/>
          <p14:tracePt t="78343" x="11049000" y="6172200"/>
          <p14:tracePt t="78360" x="11042650" y="6159500"/>
          <p14:tracePt t="78417" x="11042650" y="6153150"/>
          <p14:tracePt t="90115" x="10966450" y="6146800"/>
          <p14:tracePt t="90126" x="10807700" y="6134100"/>
          <p14:tracePt t="90133" x="10642600" y="6121400"/>
          <p14:tracePt t="90142" x="10464800" y="6108700"/>
          <p14:tracePt t="90154" x="10287000" y="6096000"/>
          <p14:tracePt t="90170" x="9982200" y="6083300"/>
          <p14:tracePt t="90187" x="9747250" y="6083300"/>
          <p14:tracePt t="90204" x="9556750" y="6083300"/>
          <p14:tracePt t="90221" x="9271000" y="6096000"/>
          <p14:tracePt t="90237" x="9156700" y="6108700"/>
          <p14:tracePt t="90253" x="8782050" y="6153150"/>
          <p14:tracePt t="90270" x="8521700" y="6191250"/>
          <p14:tracePt t="90287" x="8293100" y="6223000"/>
          <p14:tracePt t="90303" x="8096250" y="6261100"/>
          <p14:tracePt t="90320" x="7937500" y="6318250"/>
          <p14:tracePt t="90337" x="7772400" y="6375400"/>
          <p14:tracePt t="90354" x="7562850" y="6438900"/>
          <p14:tracePt t="90370" x="7277100" y="6496050"/>
          <p14:tracePt t="90387" x="6940550" y="6540500"/>
          <p14:tracePt t="90405" x="6438900" y="6584950"/>
          <p14:tracePt t="90420" x="6299200" y="6604000"/>
          <p14:tracePt t="90437" x="6057900" y="6642100"/>
          <p14:tracePt t="90454" x="5905500" y="6686550"/>
          <p14:tracePt t="90456" x="5842000" y="6705600"/>
          <p14:tracePt t="90471" x="5753100" y="6750050"/>
          <p14:tracePt t="90487" x="5664200" y="6813550"/>
          <p14:tracePt t="90600" x="4806950" y="6845300"/>
          <p14:tracePt t="90607" x="4826000" y="6769100"/>
          <p14:tracePt t="90620" x="4857750" y="6692900"/>
          <p14:tracePt t="90637" x="4946650" y="6572250"/>
          <p14:tracePt t="90654" x="5048250" y="6451600"/>
          <p14:tracePt t="90670" x="5137150" y="6318250"/>
          <p14:tracePt t="90687" x="5200650" y="6172200"/>
          <p14:tracePt t="90704" x="5232400" y="6032500"/>
          <p14:tracePt t="90720" x="5232400" y="5905500"/>
          <p14:tracePt t="90737" x="5226050" y="5772150"/>
          <p14:tracePt t="90754" x="5219700" y="5715000"/>
          <p14:tracePt t="90770" x="5219700" y="5689600"/>
          <p14:tracePt t="90804" x="5219700" y="5683250"/>
          <p14:tracePt t="90820" x="5207000" y="5664200"/>
          <p14:tracePt t="90837" x="5200650" y="5638800"/>
          <p14:tracePt t="90854" x="5194300" y="5600700"/>
          <p14:tracePt t="90870" x="5194300" y="5575300"/>
          <p14:tracePt t="90887" x="5207000" y="5556250"/>
          <p14:tracePt t="90904" x="5219700" y="5537200"/>
          <p14:tracePt t="90920" x="5251450" y="5530850"/>
          <p14:tracePt t="90937" x="5251450" y="5524500"/>
          <p14:tracePt t="90954" x="5257800" y="5518150"/>
          <p14:tracePt t="90970" x="5308600" y="5441950"/>
          <p14:tracePt t="90987" x="5353050" y="5384800"/>
          <p14:tracePt t="91004" x="5410200" y="5340350"/>
          <p14:tracePt t="91020" x="5473700" y="5302250"/>
          <p14:tracePt t="91037" x="5537200" y="5270500"/>
          <p14:tracePt t="91054" x="5581650" y="5257800"/>
          <p14:tracePt t="91092" x="5575300" y="5251450"/>
          <p14:tracePt t="91104" x="5556250" y="5251450"/>
          <p14:tracePt t="91120" x="5505450" y="5232400"/>
          <p14:tracePt t="91137" x="5454650" y="5207000"/>
          <p14:tracePt t="91154" x="5397500" y="5162550"/>
          <p14:tracePt t="91171" x="5391150" y="5137150"/>
          <p14:tracePt t="91187" x="5391150" y="5111750"/>
          <p14:tracePt t="91204" x="5391150" y="5099050"/>
          <p14:tracePt t="91237" x="5384800" y="5099050"/>
          <p14:tracePt t="91254" x="5346700" y="5118100"/>
          <p14:tracePt t="91271" x="5257800" y="5137150"/>
          <p14:tracePt t="91288" x="5130800" y="5149850"/>
          <p14:tracePt t="91304" x="4991100" y="5162550"/>
          <p14:tracePt t="91321" x="4921250" y="5168900"/>
          <p14:tracePt t="91355" x="4921250" y="5175250"/>
          <p14:tracePt t="91371" x="4940300" y="5200650"/>
          <p14:tracePt t="91388" x="4978400" y="5238750"/>
          <p14:tracePt t="91405" x="5016500" y="5302250"/>
          <p14:tracePt t="91421" x="5041900" y="5346700"/>
          <p14:tracePt t="91438" x="5067300" y="5378450"/>
          <p14:tracePt t="91454" x="5105400" y="5410200"/>
          <p14:tracePt t="91471" x="5149850" y="5435600"/>
          <p14:tracePt t="91488" x="5213350" y="5461000"/>
          <p14:tracePt t="91504" x="5276850" y="5486400"/>
          <p14:tracePt t="91521" x="5346700" y="5505450"/>
          <p14:tracePt t="91538" x="5397500" y="5518150"/>
          <p14:tracePt t="91555" x="5422900" y="5524500"/>
          <p14:tracePt t="91571" x="5435600" y="5524500"/>
          <p14:tracePt t="91588" x="5441950" y="5524500"/>
          <p14:tracePt t="91605" x="5454650" y="5511800"/>
          <p14:tracePt t="91621" x="5473700" y="5505450"/>
          <p14:tracePt t="91638" x="5499100" y="5486400"/>
          <p14:tracePt t="91656" x="5556250" y="5454650"/>
          <p14:tracePt t="91672" x="5588000" y="5441950"/>
          <p14:tracePt t="91688" x="5715000" y="5403850"/>
          <p14:tracePt t="91704" x="5765800" y="5384800"/>
          <p14:tracePt t="91721" x="5772150" y="5378450"/>
          <p14:tracePt t="91738" x="5772150" y="5372100"/>
          <p14:tracePt t="91754" x="5772150" y="5359400"/>
          <p14:tracePt t="91771" x="5765800" y="5327650"/>
          <p14:tracePt t="91788" x="5759450" y="5302250"/>
          <p14:tracePt t="91805" x="5753100" y="5270500"/>
          <p14:tracePt t="91822" x="5740400" y="5245100"/>
          <p14:tracePt t="91838" x="5708650" y="5213350"/>
          <p14:tracePt t="91855" x="5683250" y="5194300"/>
          <p14:tracePt t="91871" x="5664200" y="5194300"/>
          <p14:tracePt t="91889" x="5651500" y="5187950"/>
          <p14:tracePt t="91904" x="5645150" y="5187950"/>
          <p14:tracePt t="91921" x="5632450" y="5187950"/>
          <p14:tracePt t="91938" x="5594350" y="5187950"/>
          <p14:tracePt t="91955" x="5524500" y="5187950"/>
          <p14:tracePt t="91971" x="5416550" y="5187950"/>
          <p14:tracePt t="91988" x="5302250" y="5181600"/>
          <p14:tracePt t="92005" x="5200650" y="5175250"/>
          <p14:tracePt t="92022" x="5149850" y="5168900"/>
          <p14:tracePt t="92038" x="5143500" y="5168900"/>
          <p14:tracePt t="92072" x="5143500" y="5194300"/>
          <p14:tracePt t="92089" x="5143500" y="5207000"/>
          <p14:tracePt t="92105" x="5130800" y="5264150"/>
          <p14:tracePt t="92122" x="5130800" y="5283200"/>
          <p14:tracePt t="92123" x="5130800" y="5302250"/>
          <p14:tracePt t="92139" x="5137150" y="5340350"/>
          <p14:tracePt t="92155" x="5156200" y="5365750"/>
          <p14:tracePt t="92172" x="5175250" y="5391150"/>
          <p14:tracePt t="92189" x="5187950" y="5397500"/>
          <p14:tracePt t="92205" x="5194300" y="5410200"/>
          <p14:tracePt t="92222" x="5200650" y="5416550"/>
          <p14:tracePt t="92238" x="5200650" y="5422900"/>
          <p14:tracePt t="92255" x="5200650" y="5429250"/>
          <p14:tracePt t="92272" x="5200650" y="5435600"/>
          <p14:tracePt t="92289" x="5213350" y="5441950"/>
          <p14:tracePt t="92305" x="5238750" y="5448300"/>
          <p14:tracePt t="92324" x="5295900" y="5461000"/>
          <p14:tracePt t="92339" x="5327650" y="5461000"/>
          <p14:tracePt t="92355" x="5346700" y="5461000"/>
          <p14:tracePt t="92372" x="5372100" y="5461000"/>
          <p14:tracePt t="92478" x="5378450" y="5461000"/>
          <p14:tracePt t="92486" x="5384800" y="5461000"/>
          <p14:tracePt t="92506" x="5403850" y="5454650"/>
          <p14:tracePt t="92522" x="5416550" y="5448300"/>
          <p14:tracePt t="92661" x="5422900" y="5441950"/>
          <p14:tracePt t="92671" x="5441950" y="5441950"/>
          <p14:tracePt t="92688" x="5467350" y="5435600"/>
          <p14:tracePt t="92705" x="5473700" y="5429250"/>
          <p14:tracePt t="92722" x="5480050" y="5422900"/>
          <p14:tracePt t="92739" x="5492750" y="5422900"/>
          <p14:tracePt t="92755" x="5524500" y="5416550"/>
          <p14:tracePt t="92772" x="5562600" y="5416550"/>
          <p14:tracePt t="92789" x="5607050" y="5410200"/>
          <p14:tracePt t="92807" x="5657850" y="5391150"/>
          <p14:tracePt t="92823" x="5670550" y="5378450"/>
          <p14:tracePt t="92839" x="5670550" y="5365750"/>
          <p14:tracePt t="92855" x="5670550" y="5353050"/>
          <p14:tracePt t="92873" x="5670550" y="5327650"/>
          <p14:tracePt t="92889" x="5664200" y="5289550"/>
          <p14:tracePt t="92906" x="5664200" y="5238750"/>
          <p14:tracePt t="92922" x="5651500" y="5194300"/>
          <p14:tracePt t="92939" x="5651500" y="5175250"/>
          <p14:tracePt t="92956" x="5645150" y="5162550"/>
          <p14:tracePt t="92972" x="5638800" y="5162550"/>
          <p14:tracePt t="92989" x="5626100" y="5162550"/>
          <p14:tracePt t="93005" x="5588000" y="5162550"/>
          <p14:tracePt t="93022" x="5556250" y="5162550"/>
          <p14:tracePt t="93039" x="5524500" y="5156200"/>
          <p14:tracePt t="93040" x="5518150" y="5156200"/>
          <p14:tracePt t="93055" x="5511800" y="5156200"/>
          <p14:tracePt t="93072" x="5505450" y="5156200"/>
          <p14:tracePt t="93089" x="5499100" y="5149850"/>
          <p14:tracePt t="93122" x="5486400" y="5149850"/>
          <p14:tracePt t="93139" x="5461000" y="5149850"/>
          <p14:tracePt t="93155" x="5429250" y="5156200"/>
          <p14:tracePt t="93172" x="5384800" y="5162550"/>
          <p14:tracePt t="93189" x="5346700" y="5175250"/>
          <p14:tracePt t="93206" x="5334000" y="5175250"/>
          <p14:tracePt t="93292" x="5327650" y="5181600"/>
          <p14:tracePt t="93299" x="5327650" y="5187950"/>
          <p14:tracePt t="93310" x="5314950" y="5200650"/>
          <p14:tracePt t="93323" x="5302250" y="5226050"/>
          <p14:tracePt t="93339" x="5289550" y="5245100"/>
          <p14:tracePt t="93356" x="5289550" y="5257800"/>
          <p14:tracePt t="93389" x="5289550" y="5264150"/>
          <p14:tracePt t="93406" x="5289550" y="5270500"/>
          <p14:tracePt t="93423" x="5289550" y="5276850"/>
          <p14:tracePt t="93439" x="5289550" y="5289550"/>
          <p14:tracePt t="93456" x="5289550" y="5314950"/>
          <p14:tracePt t="93473" x="5289550" y="5334000"/>
          <p14:tracePt t="93489" x="5289550" y="5346700"/>
          <p14:tracePt t="93506" x="5289550" y="5359400"/>
          <p14:tracePt t="93523" x="5289550" y="5384800"/>
          <p14:tracePt t="93539" x="5302250" y="5403850"/>
          <p14:tracePt t="93557" x="5321300" y="5429250"/>
          <p14:tracePt t="93573" x="5321300" y="5448300"/>
          <p14:tracePt t="93589" x="5321300" y="5467350"/>
          <p14:tracePt t="93607" x="5327650" y="5473700"/>
          <p14:tracePt t="93653" x="5334000" y="5473700"/>
          <p14:tracePt t="93669" x="5340350" y="5473700"/>
          <p14:tracePt t="93733" x="5346700" y="5473700"/>
          <p14:tracePt t="93741" x="5346700" y="5480050"/>
          <p14:tracePt t="93790" x="5346700" y="5473700"/>
          <p14:tracePt t="93797" x="5346700" y="5461000"/>
          <p14:tracePt t="93808" x="5346700" y="5441950"/>
          <p14:tracePt t="93823" x="5340350" y="5391150"/>
          <p14:tracePt t="93839" x="5314950" y="5327650"/>
          <p14:tracePt t="93856" x="5302250" y="5289550"/>
          <p14:tracePt t="98935" x="5327650" y="5289550"/>
          <p14:tracePt t="98944" x="5346700" y="5289550"/>
          <p14:tracePt t="98961" x="5448300" y="5283200"/>
          <p14:tracePt t="98977" x="5518150" y="5270500"/>
          <p14:tracePt t="98994" x="5543550" y="5251450"/>
          <p14:tracePt t="99011" x="5556250" y="5238750"/>
          <p14:tracePt t="99028" x="5562600" y="5219700"/>
          <p14:tracePt t="99044" x="5568950" y="5187950"/>
          <p14:tracePt t="99061" x="5568950" y="5156200"/>
          <p14:tracePt t="99079" x="5568950" y="5130800"/>
          <p14:tracePt t="99094" x="5575300" y="5130800"/>
          <p14:tracePt t="99111" x="5581650" y="5105400"/>
          <p14:tracePt t="99129" x="5613400" y="5060950"/>
          <p14:tracePt t="99145" x="5619750" y="5041900"/>
          <p14:tracePt t="99161" x="5626100" y="5029200"/>
          <p14:tracePt t="99177" x="5626100" y="5016500"/>
          <p14:tracePt t="99195" x="5626100" y="5003800"/>
          <p14:tracePt t="99211" x="5632450" y="4984750"/>
          <p14:tracePt t="99228" x="5638800" y="4965700"/>
          <p14:tracePt t="99244" x="5645150" y="4940300"/>
          <p14:tracePt t="99262" x="5664200" y="4908550"/>
          <p14:tracePt t="99278" x="5664200" y="4883150"/>
          <p14:tracePt t="99295" x="5664200" y="4857750"/>
          <p14:tracePt t="99311" x="5664200" y="4838700"/>
          <p14:tracePt t="99327" x="5670550" y="4813300"/>
          <p14:tracePt t="99330" x="5670550" y="4800600"/>
          <p14:tracePt t="99346" x="5676900" y="4775200"/>
          <p14:tracePt t="99361" x="5676900" y="4762500"/>
          <p14:tracePt t="99377" x="5683250" y="4743450"/>
          <p14:tracePt t="99587" x="5683250" y="4749800"/>
          <p14:tracePt t="99596" x="5676900" y="4756150"/>
          <p14:tracePt t="99603" x="5664200" y="4762500"/>
          <p14:tracePt t="99613" x="5657850" y="4768850"/>
          <p14:tracePt t="99628" x="5638800" y="4781550"/>
          <p14:tracePt t="99644" x="5619750" y="4787900"/>
          <p14:tracePt t="99661" x="5607050" y="4794250"/>
          <p14:tracePt t="99678" x="5600700" y="4800600"/>
          <p14:tracePt t="99711" x="5600700" y="4794250"/>
          <p14:tracePt t="99728" x="5607050" y="4787900"/>
          <p14:tracePt t="99745" x="5613400" y="4781550"/>
          <p14:tracePt t="99762" x="5619750" y="4775200"/>
          <p14:tracePt t="175525" x="5613400" y="4775200"/>
          <p14:tracePt t="175530" x="5600700" y="4787900"/>
          <p14:tracePt t="175541" x="5568950" y="4806950"/>
          <p14:tracePt t="175558" x="5511800" y="4832350"/>
          <p14:tracePt t="175574" x="5480050" y="4857750"/>
          <p14:tracePt t="175592" x="5435600" y="4889500"/>
          <p14:tracePt t="175609" x="5314950" y="4946650"/>
          <p14:tracePt t="175625" x="5194300" y="4978400"/>
          <p14:tracePt t="175641" x="5092700" y="5016500"/>
          <p14:tracePt t="175659" x="5029200" y="5054600"/>
          <p14:tracePt t="175676" x="5016500" y="5067300"/>
          <p14:tracePt t="175692" x="5010150" y="5092700"/>
          <p14:tracePt t="175693" x="5003800" y="5099050"/>
          <p14:tracePt t="175708" x="4997450" y="5130800"/>
          <p14:tracePt t="175725" x="4984750" y="5156200"/>
          <p14:tracePt t="175741" x="4965700" y="5187950"/>
          <p14:tracePt t="175758" x="4946650" y="5219700"/>
          <p14:tracePt t="175775" x="4914900" y="5251450"/>
          <p14:tracePt t="175791" x="4876800" y="5270500"/>
          <p14:tracePt t="175808" x="4838700" y="5276850"/>
          <p14:tracePt t="175825" x="4813300" y="5276850"/>
          <p14:tracePt t="175868" x="4806950" y="5276850"/>
          <p14:tracePt t="175878" x="4794250" y="5283200"/>
          <p14:tracePt t="175891" x="4724400" y="5308600"/>
          <p14:tracePt t="175908" x="4597400" y="5321300"/>
          <p14:tracePt t="175925" x="4432300" y="5327650"/>
          <p14:tracePt t="175942" x="4273550" y="5327650"/>
          <p14:tracePt t="175958" x="4159250" y="5321300"/>
          <p14:tracePt t="175975" x="4102100" y="5314950"/>
          <p14:tracePt t="175992" x="4083050" y="5314950"/>
          <p14:tracePt t="176009" x="4070350" y="5327650"/>
          <p14:tracePt t="176025" x="4025900" y="5365750"/>
          <p14:tracePt t="176042" x="3949700" y="5410200"/>
          <p14:tracePt t="176058" x="3867150" y="5441950"/>
          <p14:tracePt t="176075" x="3790950" y="5467350"/>
          <p14:tracePt t="176092" x="3740150" y="5473700"/>
          <p14:tracePt t="176109" x="3727450" y="5473700"/>
          <p14:tracePt t="176158" x="3721100" y="5473700"/>
          <p14:tracePt t="176165" x="3714750" y="5480050"/>
          <p14:tracePt t="176175" x="3702050" y="5480050"/>
          <p14:tracePt t="176192" x="3663950" y="5480050"/>
          <p14:tracePt t="176209" x="3619500" y="5480050"/>
          <p14:tracePt t="176226" x="3606800" y="5480050"/>
          <p14:tracePt t="176264" x="3613150" y="5480050"/>
          <p14:tracePt t="176276" x="3632200" y="5480050"/>
          <p14:tracePt t="176292" x="3702050" y="5486400"/>
          <p14:tracePt t="176308" x="3759200" y="5505450"/>
          <p14:tracePt t="176326" x="3778250" y="5537200"/>
          <p14:tracePt t="176343" x="3778250" y="5575300"/>
          <p14:tracePt t="176344" x="3778250" y="5594350"/>
          <p14:tracePt t="176359" x="3778250" y="5613400"/>
          <p14:tracePt t="176375" x="3784600" y="5619750"/>
          <p14:tracePt t="176410" x="3790950" y="5619750"/>
          <p14:tracePt t="176425" x="3829050" y="5619750"/>
          <p14:tracePt t="176442" x="3917950" y="5619750"/>
          <p14:tracePt t="176459" x="4025900" y="5619750"/>
          <p14:tracePt t="176475" x="4121150" y="5619750"/>
          <p14:tracePt t="176492" x="4159250" y="5613400"/>
          <p14:tracePt t="176509" x="4165600" y="5594350"/>
          <p14:tracePt t="176525" x="4171950" y="5556250"/>
          <p14:tracePt t="176544" x="4165600" y="5461000"/>
          <p14:tracePt t="176559" x="4165600" y="5435600"/>
          <p14:tracePt t="176575" x="4184650" y="5378450"/>
          <p14:tracePt t="176594" x="4197350" y="5334000"/>
          <p14:tracePt t="176610" x="4197350" y="5321300"/>
          <p14:tracePt t="176626" x="4140200" y="5289550"/>
          <p14:tracePt t="176642" x="4057650" y="5270500"/>
          <p14:tracePt t="176659" x="3937000" y="5264150"/>
          <p14:tracePt t="176676" x="3797300" y="5257800"/>
          <p14:tracePt t="176692" x="3651250" y="5270500"/>
          <p14:tracePt t="176709" x="3543300" y="5308600"/>
          <p14:tracePt t="176726" x="3467100" y="5353050"/>
          <p14:tracePt t="176743" x="3435350" y="5403850"/>
          <p14:tracePt t="176746" x="3429000" y="5422900"/>
          <p14:tracePt t="176759" x="3422650" y="5454650"/>
          <p14:tracePt t="176776" x="3429000" y="5518150"/>
          <p14:tracePt t="176793" x="3498850" y="5645150"/>
          <p14:tracePt t="176809" x="3581400" y="5746750"/>
          <p14:tracePt t="176825" x="3638550" y="5803900"/>
          <p14:tracePt t="176843" x="3740150" y="5905500"/>
          <p14:tracePt t="176843" x="3790950" y="5943600"/>
          <p14:tracePt t="176859" x="3867150" y="5975350"/>
          <p14:tracePt t="176876" x="3911600" y="5975350"/>
          <p14:tracePt t="176893" x="3943350" y="5969000"/>
          <p14:tracePt t="176909" x="3987800" y="5949950"/>
          <p14:tracePt t="176926" x="4025900" y="5943600"/>
          <p14:tracePt t="176942" x="4070350" y="5930900"/>
          <p14:tracePt t="176959" x="4095750" y="5918200"/>
          <p14:tracePt t="176976" x="4102100" y="5918200"/>
          <p14:tracePt t="177009" x="4102100" y="5911850"/>
          <p14:tracePt t="177042" x="4102100" y="5905500"/>
          <p14:tracePt t="177059" x="4108450" y="5905500"/>
          <p14:tracePt t="177101" x="4108450" y="5911850"/>
          <p14:tracePt t="177110" x="4108450" y="5918200"/>
          <p14:tracePt t="177126" x="4108450" y="5924550"/>
          <p14:tracePt t="177142" x="4108450" y="5930900"/>
          <p14:tracePt t="177181" x="4114800" y="5930900"/>
          <p14:tracePt t="177192" x="4127500" y="5924550"/>
          <p14:tracePt t="177209" x="4178300" y="5924550"/>
          <p14:tracePt t="177226" x="4273550" y="5924550"/>
          <p14:tracePt t="177243" x="4349750" y="5930900"/>
          <p14:tracePt t="177259" x="4375150" y="5930900"/>
          <p14:tracePt t="177293" x="4381500" y="5930900"/>
          <p14:tracePt t="177309" x="4406900" y="5918200"/>
          <p14:tracePt t="177326" x="4425950" y="5892800"/>
          <p14:tracePt t="177343" x="4451350" y="5880100"/>
          <p14:tracePt t="177374" x="4451350" y="5873750"/>
          <p14:tracePt t="177434" x="4451350" y="5867400"/>
          <p14:tracePt t="177439" x="4438650" y="5861050"/>
          <p14:tracePt t="177448" x="4413250" y="5848350"/>
          <p14:tracePt t="177460" x="4387850" y="5822950"/>
          <p14:tracePt t="177477" x="4324350" y="5778500"/>
          <p14:tracePt t="177493" x="4260850" y="5727700"/>
          <p14:tracePt t="177509" x="4222750" y="5708650"/>
          <p14:tracePt t="177511" x="4216400" y="5702300"/>
          <p14:tracePt t="177528" x="4203700" y="5695950"/>
          <p14:tracePt t="177544" x="4184650" y="5695950"/>
          <p14:tracePt t="177560" x="4152900" y="5695950"/>
          <p14:tracePt t="177576" x="4102100" y="5702300"/>
          <p14:tracePt t="177593" x="4025900" y="5708650"/>
          <p14:tracePt t="177610" x="3911600" y="5715000"/>
          <p14:tracePt t="177627" x="3790950" y="5715000"/>
          <p14:tracePt t="177643" x="3695700" y="5715000"/>
          <p14:tracePt t="177660" x="3651250" y="5708650"/>
          <p14:tracePt t="177700" x="3651250" y="5715000"/>
          <p14:tracePt t="177710" x="3657600" y="5721350"/>
          <p14:tracePt t="177727" x="3670300" y="5759450"/>
          <p14:tracePt t="177743" x="3683000" y="5791200"/>
          <p14:tracePt t="177761" x="3683000" y="5835650"/>
          <p14:tracePt t="177777" x="3689350" y="5848350"/>
          <p14:tracePt t="177794" x="3702050" y="5867400"/>
          <p14:tracePt t="177810" x="3816350" y="5905500"/>
          <p14:tracePt t="177826" x="3962400" y="5943600"/>
          <p14:tracePt t="177843" x="4133850" y="5994400"/>
          <p14:tracePt t="177860" x="4279900" y="6032500"/>
          <p14:tracePt t="177876" x="4356100" y="6057900"/>
          <p14:tracePt t="177893" x="4362450" y="6064250"/>
          <p14:tracePt t="177927" x="4368800" y="6057900"/>
          <p14:tracePt t="177944" x="4381500" y="6038850"/>
          <p14:tracePt t="177960" x="4413250" y="6007100"/>
          <p14:tracePt t="177977" x="4483100" y="5994400"/>
          <p14:tracePt t="177994" x="4584700" y="5988050"/>
          <p14:tracePt t="178010" x="4660900" y="5988050"/>
          <p14:tracePt t="178026" x="4692650" y="5981700"/>
          <p14:tracePt t="178043" x="4699000" y="5981700"/>
          <p14:tracePt t="178060" x="4699000" y="5962650"/>
          <p14:tracePt t="178077" x="4686300" y="5930900"/>
          <p14:tracePt t="178093" x="4667250" y="5886450"/>
          <p14:tracePt t="178110" x="4648200" y="5835650"/>
          <p14:tracePt t="178127" x="4629150" y="5803900"/>
          <p14:tracePt t="178144" x="4622800" y="5791200"/>
          <p14:tracePt t="178160" x="4610100" y="5784850"/>
          <p14:tracePt t="178177" x="4572000" y="5784850"/>
          <p14:tracePt t="178194" x="4502150" y="5772150"/>
          <p14:tracePt t="178210" x="4419600" y="5759450"/>
          <p14:tracePt t="178227" x="4330700" y="5753100"/>
          <p14:tracePt t="178243" x="4260850" y="5740400"/>
          <p14:tracePt t="178261" x="4152900" y="5727700"/>
          <p14:tracePt t="178279" x="4083050" y="5721350"/>
          <p14:tracePt t="178293" x="4025900" y="5721350"/>
          <p14:tracePt t="178310" x="3975100" y="5734050"/>
          <p14:tracePt t="178327" x="3917950" y="5753100"/>
          <p14:tracePt t="178344" x="3873500" y="5772150"/>
          <p14:tracePt t="178360" x="3841750" y="5791200"/>
          <p14:tracePt t="178377" x="3829050" y="5810250"/>
          <p14:tracePt t="178394" x="3822700" y="5822950"/>
          <p14:tracePt t="178410" x="3816350" y="5835650"/>
          <p14:tracePt t="178427" x="3803650" y="5854700"/>
          <p14:tracePt t="178445" x="3790950" y="5880100"/>
          <p14:tracePt t="178461" x="3790950" y="5905500"/>
          <p14:tracePt t="178478" x="3790950" y="5924550"/>
          <p14:tracePt t="178494" x="3810000" y="5937250"/>
          <p14:tracePt t="178510" x="3854450" y="5956300"/>
          <p14:tracePt t="178528" x="3917950" y="5975350"/>
          <p14:tracePt t="178544" x="3987800" y="5994400"/>
          <p14:tracePt t="178561" x="4044950" y="6000750"/>
          <p14:tracePt t="178577" x="4089400" y="6013450"/>
          <p14:tracePt t="178594" x="4133850" y="6013450"/>
          <p14:tracePt t="178611" x="4178300" y="6013450"/>
          <p14:tracePt t="178627" x="4241800" y="6000750"/>
          <p14:tracePt t="178644" x="4330700" y="5994400"/>
          <p14:tracePt t="178660" x="4457700" y="5988050"/>
          <p14:tracePt t="178677" x="4565650" y="5988050"/>
          <p14:tracePt t="178694" x="4622800" y="5994400"/>
          <p14:tracePt t="178710" x="4629150" y="5994400"/>
          <p14:tracePt t="178728" x="4629150" y="5981700"/>
          <p14:tracePt t="178744" x="4629150" y="5969000"/>
          <p14:tracePt t="178760" x="4629150" y="5949950"/>
          <p14:tracePt t="178777" x="4629150" y="5937250"/>
          <p14:tracePt t="178794" x="4629150" y="5930900"/>
          <p14:tracePt t="178827" x="4622800" y="5930900"/>
          <p14:tracePt t="178844" x="4610100" y="5924550"/>
          <p14:tracePt t="178861" x="4552950" y="5905500"/>
          <p14:tracePt t="178877" x="4483100" y="5886450"/>
          <p14:tracePt t="178894" x="4387850" y="5854700"/>
          <p14:tracePt t="178910" x="4286250" y="5829300"/>
          <p14:tracePt t="178928" x="4178300" y="5816600"/>
          <p14:tracePt t="178946" x="4064000" y="5803900"/>
          <p14:tracePt t="178961" x="4013200" y="5797550"/>
          <p14:tracePt t="178977" x="3975100" y="5803900"/>
          <p14:tracePt t="178994" x="3949700" y="5816600"/>
          <p14:tracePt t="179011" x="3917950" y="5835650"/>
          <p14:tracePt t="179027" x="3886200" y="5861050"/>
          <p14:tracePt t="179044" x="3854450" y="5880100"/>
          <p14:tracePt t="179061" x="3835400" y="5905500"/>
          <p14:tracePt t="179078" x="3829050" y="5924550"/>
          <p14:tracePt t="179094" x="3829050" y="5943600"/>
          <p14:tracePt t="179111" x="3835400" y="5969000"/>
          <p14:tracePt t="179127" x="3854450" y="5994400"/>
          <p14:tracePt t="179144" x="3886200" y="6019800"/>
          <p14:tracePt t="179161" x="3911600" y="6045200"/>
          <p14:tracePt t="179177" x="3930650" y="6051550"/>
          <p14:tracePt t="179179" x="3937000" y="6057900"/>
          <p14:tracePt t="179194" x="3962400" y="6057900"/>
          <p14:tracePt t="179195" x="3987800" y="6057900"/>
          <p14:tracePt t="179211" x="4064000" y="6057900"/>
          <p14:tracePt t="179227" x="4191000" y="6032500"/>
          <p14:tracePt t="179244" x="4368800" y="6013450"/>
          <p14:tracePt t="179261" x="4559300" y="6000750"/>
          <p14:tracePt t="179278" x="4730750" y="5994400"/>
          <p14:tracePt t="179294" x="4813300" y="5988050"/>
          <p14:tracePt t="179311" x="4819650" y="5975350"/>
          <p14:tracePt t="179328" x="4787900" y="5956300"/>
          <p14:tracePt t="179345" x="4699000" y="5930900"/>
          <p14:tracePt t="179361" x="4565650" y="5905500"/>
          <p14:tracePt t="179378" x="4419600" y="5880100"/>
          <p14:tracePt t="179395" x="4298950" y="5861050"/>
          <p14:tracePt t="179411" x="4241800" y="5861050"/>
          <p14:tracePt t="179428" x="4248150" y="5861050"/>
          <p14:tracePt t="179445" x="4394200" y="5886450"/>
          <p14:tracePt t="179461" x="4629150" y="5892800"/>
          <p14:tracePt t="179478" x="4965700" y="5886450"/>
          <p14:tracePt t="179494" x="5321300" y="5842000"/>
          <p14:tracePt t="179511" x="5670550" y="5791200"/>
          <p14:tracePt t="179528" x="6064250" y="5734050"/>
          <p14:tracePt t="179545" x="6464300" y="5645150"/>
          <p14:tracePt t="179561" x="6864350" y="5530850"/>
          <p14:tracePt t="179578" x="7258050" y="5416550"/>
          <p14:tracePt t="179595" x="7600950" y="5327650"/>
          <p14:tracePt t="179611" x="7861300" y="5276850"/>
          <p14:tracePt t="179628" x="7988300" y="5245100"/>
          <p14:tracePt t="179629" x="8001000" y="5238750"/>
          <p14:tracePt t="179665" x="8001000" y="5245100"/>
          <p14:tracePt t="179679" x="7994650" y="5245100"/>
          <p14:tracePt t="179696" x="7981950" y="5276850"/>
          <p14:tracePt t="179711" x="8001000" y="5308600"/>
          <p14:tracePt t="179728" x="8070850" y="5359400"/>
          <p14:tracePt t="179745" x="8147050" y="5416550"/>
          <p14:tracePt t="179761" x="8185150" y="5448300"/>
          <p14:tracePt t="179778" x="8191500" y="5467350"/>
          <p14:tracePt t="179795" x="8178800" y="5473700"/>
          <p14:tracePt t="179811" x="8178800" y="5461000"/>
          <p14:tracePt t="179828" x="8185150" y="5441950"/>
          <p14:tracePt t="179845" x="8210550" y="5410200"/>
          <p14:tracePt t="179862" x="8255000" y="5391150"/>
          <p14:tracePt t="179863" x="8280400" y="5384800"/>
          <p14:tracePt t="179880" x="8293100" y="5378450"/>
          <p14:tracePt t="179920" x="8293100" y="5372100"/>
          <p14:tracePt t="179929" x="8293100" y="5365750"/>
          <p14:tracePt t="179946" x="8286750" y="5340350"/>
          <p14:tracePt t="179962" x="8248650" y="5276850"/>
          <p14:tracePt t="179978" x="8204200" y="5187950"/>
          <p14:tracePt t="179995" x="8159750" y="5092700"/>
          <p14:tracePt t="180014" x="8128000" y="5010150"/>
          <p14:tracePt t="180029" x="8115300" y="4978400"/>
          <p14:tracePt t="180045" x="8115300" y="4972050"/>
          <p14:tracePt t="180090" x="8108950" y="4978400"/>
          <p14:tracePt t="180097" x="8108950" y="4984750"/>
          <p14:tracePt t="180112" x="8096250" y="4997450"/>
          <p14:tracePt t="180130" x="8096250" y="5022850"/>
          <p14:tracePt t="180162" x="8096250" y="5035550"/>
          <p14:tracePt t="180178" x="8108950" y="5067300"/>
          <p14:tracePt t="180195" x="8128000" y="5111750"/>
          <p14:tracePt t="180212" x="8159750" y="5181600"/>
          <p14:tracePt t="180228" x="8197850" y="5270500"/>
          <p14:tracePt t="180245" x="8248650" y="5384800"/>
          <p14:tracePt t="180262" x="8299450" y="5499100"/>
          <p14:tracePt t="180279" x="8343900" y="5581650"/>
          <p14:tracePt t="180296" x="8369300" y="5645150"/>
          <p14:tracePt t="180312" x="8382000" y="5689600"/>
          <p14:tracePt t="180329" x="8375650" y="5734050"/>
          <p14:tracePt t="180346" x="8350250" y="5772150"/>
          <p14:tracePt t="180362" x="8312150" y="5797550"/>
          <p14:tracePt t="180379" x="8305800" y="5803900"/>
          <p14:tracePt t="180412" x="8312150" y="5784850"/>
          <p14:tracePt t="180429" x="8337550" y="5740400"/>
          <p14:tracePt t="180445" x="8350250" y="5715000"/>
          <p14:tracePt t="180462" x="8350250" y="5708650"/>
          <p14:tracePt t="180479" x="8343900" y="5708650"/>
          <p14:tracePt t="180496" x="8331200" y="5708650"/>
          <p14:tracePt t="180512" x="8324850" y="5708650"/>
          <p14:tracePt t="180558" x="8324850" y="5702300"/>
          <p14:tracePt t="180566" x="8324850" y="5695950"/>
          <p14:tracePt t="180579" x="8331200" y="5689600"/>
          <p14:tracePt t="180595" x="8337550" y="5683250"/>
          <p14:tracePt t="180613" x="8343900" y="5683250"/>
          <p14:tracePt t="180645" x="8350250" y="5683250"/>
          <p14:tracePt t="180662" x="8394700" y="5683250"/>
          <p14:tracePt t="180679" x="8483600" y="5657850"/>
          <p14:tracePt t="180696" x="8642350" y="5626100"/>
          <p14:tracePt t="180712" x="8826500" y="5575300"/>
          <p14:tracePt t="180729" x="8997950" y="5518150"/>
          <p14:tracePt t="180745" x="9150350" y="5467350"/>
          <p14:tracePt t="180762" x="9296400" y="5441950"/>
          <p14:tracePt t="180779" x="9410700" y="5435600"/>
          <p14:tracePt t="180795" x="9461500" y="5441950"/>
          <p14:tracePt t="180812" x="9455150" y="5467350"/>
          <p14:tracePt t="180829" x="9436100" y="5492750"/>
          <p14:tracePt t="180845" x="9410700" y="5518150"/>
          <p14:tracePt t="180863" x="9391650" y="5524500"/>
          <p14:tracePt t="180879" x="9385300" y="5524500"/>
          <p14:tracePt t="180927" x="9378950" y="5530850"/>
          <p14:tracePt t="180949" x="9359900" y="5543550"/>
          <p14:tracePt t="180962" x="9328150" y="5568950"/>
          <p14:tracePt t="180979" x="9283700" y="5600700"/>
          <p14:tracePt t="180996" x="9258300" y="5632450"/>
          <p14:tracePt t="181013" x="9245600" y="5645150"/>
          <p14:tracePt t="181029" x="9239250" y="5645150"/>
          <p14:tracePt t="181046" x="9232900" y="5645150"/>
          <p14:tracePt t="181063" x="9226550" y="5645150"/>
          <p14:tracePt t="181079" x="9201150" y="5645150"/>
          <p14:tracePt t="181096" x="9175750" y="5645150"/>
          <p14:tracePt t="181113" x="9010650" y="5657850"/>
          <p14:tracePt t="181129" x="8870950" y="5670550"/>
          <p14:tracePt t="181146" x="8756650" y="5702300"/>
          <p14:tracePt t="181162" x="8674100" y="5721350"/>
          <p14:tracePt t="181179" x="8648700" y="5727700"/>
          <p14:tracePt t="181217" x="8655050" y="5727700"/>
          <p14:tracePt t="181229" x="8680450" y="5727700"/>
          <p14:tracePt t="181246" x="8743950" y="5727700"/>
          <p14:tracePt t="181267" x="8864600" y="5727700"/>
          <p14:tracePt t="181279" x="8915400" y="5727700"/>
          <p14:tracePt t="181296" x="9036050" y="5734050"/>
          <p14:tracePt t="181313" x="9144000" y="5734050"/>
          <p14:tracePt t="181329" x="9182100" y="5734050"/>
          <p14:tracePt t="181369" x="9169400" y="5734050"/>
          <p14:tracePt t="181380" x="9156700" y="5740400"/>
          <p14:tracePt t="181396" x="9137650" y="5746750"/>
          <p14:tracePt t="181413" x="9118600" y="5753100"/>
          <p14:tracePt t="181429" x="9080500" y="5765800"/>
          <p14:tracePt t="181446" x="9010650" y="5772150"/>
          <p14:tracePt t="181463" x="8915400" y="5772150"/>
          <p14:tracePt t="181480" x="8807450" y="5772150"/>
          <p14:tracePt t="181496" x="8743950" y="5772150"/>
          <p14:tracePt t="181513" x="8737600" y="5772150"/>
          <p14:tracePt t="181530" x="8737600" y="5765800"/>
          <p14:tracePt t="181548" x="8801100" y="5759450"/>
          <p14:tracePt t="181563" x="8883650" y="5753100"/>
          <p14:tracePt t="181580" x="8928100" y="5753100"/>
          <p14:tracePt t="181597" x="8978900" y="5746750"/>
          <p14:tracePt t="181629" x="8978900" y="5740400"/>
          <p14:tracePt t="181647" x="8978900" y="5734050"/>
          <p14:tracePt t="181694" x="8972550" y="5734050"/>
          <p14:tracePt t="181713" x="8953500" y="5746750"/>
          <p14:tracePt t="181730" x="8921750" y="5759450"/>
          <p14:tracePt t="181747" x="8896350" y="5772150"/>
          <p14:tracePt t="181806" x="8902700" y="5765800"/>
          <p14:tracePt t="181815" x="8909050" y="5765800"/>
          <p14:tracePt t="181830" x="8915400" y="5765800"/>
          <p14:tracePt t="181918" x="8915400" y="5772150"/>
          <p14:tracePt t="182112" x="8915400" y="5765800"/>
          <p14:tracePt t="182120" x="8909050" y="5759450"/>
          <p14:tracePt t="182131" x="8902700" y="5753100"/>
          <p14:tracePt t="182147" x="8896350" y="5740400"/>
          <p14:tracePt t="182544" x="8902700" y="5740400"/>
          <p14:tracePt t="182564" x="8966200" y="5721350"/>
          <p14:tracePt t="182580" x="9080500" y="5664200"/>
          <p14:tracePt t="182597" x="9144000" y="5619750"/>
          <p14:tracePt t="182614" x="9156700" y="5588000"/>
          <p14:tracePt t="182616" x="9163050" y="5568950"/>
          <p14:tracePt t="182631" x="9169400" y="5543550"/>
          <p14:tracePt t="182647" x="9226550" y="5410200"/>
          <p14:tracePt t="182664" x="9283700" y="5295900"/>
          <p14:tracePt t="182680" x="9315450" y="5194300"/>
          <p14:tracePt t="182697" x="9328150" y="5105400"/>
          <p14:tracePt t="182714" x="9328150" y="5035550"/>
          <p14:tracePt t="182730" x="9321800" y="4978400"/>
          <p14:tracePt t="182747" x="9296400" y="4914900"/>
          <p14:tracePt t="182764" x="9239250" y="4838700"/>
          <p14:tracePt t="182780" x="9182100" y="4787900"/>
          <p14:tracePt t="182797" x="9163050" y="4762500"/>
          <p14:tracePt t="182814" x="9156700" y="4749800"/>
          <p14:tracePt t="182874" x="9156700" y="4743450"/>
          <p14:tracePt t="182890" x="9156700" y="4737100"/>
          <p14:tracePt t="182900" x="9156700" y="4724400"/>
          <p14:tracePt t="182906" x="9163050" y="4705350"/>
          <p14:tracePt t="182914" x="9163050" y="4686300"/>
          <p14:tracePt t="182931" x="9131300" y="4648200"/>
          <p14:tracePt t="182948" x="9055100" y="4584700"/>
          <p14:tracePt t="182964" x="8997950" y="4533900"/>
          <p14:tracePt t="182980" x="9010650" y="4489450"/>
          <p14:tracePt t="183324" x="9010650" y="4483100"/>
          <p14:tracePt t="183334" x="9004300" y="4470400"/>
          <p14:tracePt t="183374" x="9004300" y="4464050"/>
          <p14:tracePt t="183384" x="9004300" y="4457700"/>
          <p14:tracePt t="183400" x="9004300" y="4432300"/>
          <p14:tracePt t="183414" x="8997950" y="4375150"/>
          <p14:tracePt t="183431" x="8985250" y="4330700"/>
          <p14:tracePt t="183448" x="8978900" y="4260850"/>
          <p14:tracePt t="183465" x="8978900" y="4197350"/>
          <p14:tracePt t="183481" x="8978900" y="4146550"/>
          <p14:tracePt t="183498" x="8978900" y="4095750"/>
          <p14:tracePt t="183515" x="8978900" y="4025900"/>
          <p14:tracePt t="183531" x="8978900" y="3937000"/>
          <p14:tracePt t="183549" x="8972550" y="3835400"/>
          <p14:tracePt t="183566" x="8959850" y="3663950"/>
          <p14:tracePt t="183581" x="8953500" y="3556000"/>
          <p14:tracePt t="183598" x="8934450" y="3454400"/>
          <p14:tracePt t="183615" x="8909050" y="3359150"/>
          <p14:tracePt t="183631" x="8870950" y="3276600"/>
          <p14:tracePt t="183648" x="8845550" y="3200400"/>
          <p14:tracePt t="183665" x="8839200" y="3130550"/>
          <p14:tracePt t="183681" x="8839200" y="3035300"/>
          <p14:tracePt t="183699" x="8839200" y="2933700"/>
          <p14:tracePt t="183715" x="8845550" y="2863850"/>
          <p14:tracePt t="183731" x="8858250" y="2819400"/>
          <p14:tracePt t="183749" x="8870950" y="2781300"/>
          <p14:tracePt t="183765" x="8870950" y="2749550"/>
          <p14:tracePt t="183781" x="8870950" y="2698750"/>
          <p14:tracePt t="183800" x="8839200" y="2590800"/>
          <p14:tracePt t="183816" x="8788400" y="2482850"/>
          <p14:tracePt t="183831" x="8750300" y="2432050"/>
          <p14:tracePt t="183848" x="8597900" y="2286000"/>
          <p14:tracePt t="183865" x="8509000" y="2203450"/>
          <p14:tracePt t="183882" x="8477250" y="2178050"/>
          <p14:tracePt t="183898" x="8477250" y="2171700"/>
          <p14:tracePt t="183931" x="8470900" y="2171700"/>
          <p14:tracePt t="183948" x="8432800" y="2184400"/>
          <p14:tracePt t="183965" x="8350250" y="2184400"/>
          <p14:tracePt t="183982" x="8242300" y="2165350"/>
          <p14:tracePt t="183999" x="8121650" y="2127250"/>
          <p14:tracePt t="184016" x="8013700" y="2089150"/>
          <p14:tracePt t="184032" x="7962900" y="2063750"/>
          <p14:tracePt t="184033" x="7950200" y="2063750"/>
          <p14:tracePt t="184106" x="7956550" y="2063750"/>
          <p14:tracePt t="184114" x="7962900" y="2070100"/>
          <p14:tracePt t="184132" x="7988300" y="2089150"/>
          <p14:tracePt t="184149" x="8001000" y="2114550"/>
          <p14:tracePt t="184165" x="8026400" y="2139950"/>
          <p14:tracePt t="184182" x="8058150" y="2171700"/>
          <p14:tracePt t="184199" x="8102600" y="2190750"/>
          <p14:tracePt t="184216" x="8147050" y="2209800"/>
          <p14:tracePt t="184232" x="8191500" y="2228850"/>
          <p14:tracePt t="184249" x="8235950" y="2254250"/>
          <p14:tracePt t="184265" x="8293100" y="2279650"/>
          <p14:tracePt t="184283" x="8350250" y="2292350"/>
          <p14:tracePt t="184299" x="8413750" y="2298700"/>
          <p14:tracePt t="184316" x="8451850" y="2279650"/>
          <p14:tracePt t="184332" x="8489950" y="2254250"/>
          <p14:tracePt t="184349" x="8534400" y="2228850"/>
          <p14:tracePt t="184366" x="8616950" y="2222500"/>
          <p14:tracePt t="184382" x="8724900" y="2228850"/>
          <p14:tracePt t="184399" x="8820150" y="2241550"/>
          <p14:tracePt t="184415" x="8864600" y="2247900"/>
          <p14:tracePt t="184448" x="8864600" y="2235200"/>
          <p14:tracePt t="184466" x="8864600" y="2216150"/>
          <p14:tracePt t="184482" x="8870950" y="2184400"/>
          <p14:tracePt t="184499" x="8902700" y="2152650"/>
          <p14:tracePt t="184515" x="9080500" y="2133600"/>
          <p14:tracePt t="184532" x="9175750" y="2133600"/>
          <p14:tracePt t="184549" x="9391650" y="2165350"/>
          <p14:tracePt t="184565" x="9588500" y="2203450"/>
          <p14:tracePt t="184582" x="9588500" y="2209800"/>
          <p14:tracePt t="184599" x="9582150" y="2209800"/>
          <p14:tracePt t="184615" x="9531350" y="2197100"/>
          <p14:tracePt t="184632" x="9442450" y="2159000"/>
          <p14:tracePt t="184649" x="9315450" y="2127250"/>
          <p14:tracePt t="184666" x="9232900" y="2101850"/>
          <p14:tracePt t="184683" x="9220200" y="2095500"/>
          <p14:tracePt t="184699" x="9220200" y="2082800"/>
          <p14:tracePt t="184716" x="9220200" y="2070100"/>
          <p14:tracePt t="184750" x="9207500" y="2070100"/>
          <p14:tracePt t="184766" x="9137650" y="2070100"/>
          <p14:tracePt t="184783" x="9010650" y="2063750"/>
          <p14:tracePt t="184799" x="8839200" y="2051050"/>
          <p14:tracePt t="184816" x="8661400" y="2038350"/>
          <p14:tracePt t="184832" x="8509000" y="2025650"/>
          <p14:tracePt t="184849" x="8401050" y="2000250"/>
          <p14:tracePt t="184866" x="8337550" y="1981200"/>
          <p14:tracePt t="184883" x="8299450" y="1974850"/>
          <p14:tracePt t="184899" x="8248650" y="1968500"/>
          <p14:tracePt t="184916" x="8191500" y="1968500"/>
          <p14:tracePt t="184933" x="8134350" y="1968500"/>
          <p14:tracePt t="184936" x="8108950" y="1968500"/>
          <p14:tracePt t="184949" x="8083550" y="1968500"/>
          <p14:tracePt t="184966" x="8045450" y="1981200"/>
          <p14:tracePt t="184983" x="8039100" y="1981200"/>
          <p14:tracePt t="184999" x="8039100" y="1987550"/>
          <p14:tracePt t="185016" x="8039100" y="1993900"/>
          <p14:tracePt t="185049" x="8039100" y="2000250"/>
          <p14:tracePt t="185066" x="8032750" y="2012950"/>
          <p14:tracePt t="185082" x="8032750" y="2019300"/>
          <p14:tracePt t="185138" x="8032750" y="2012950"/>
          <p14:tracePt t="185145" x="8032750" y="2006600"/>
          <p14:tracePt t="185154" x="8032750" y="1993900"/>
          <p14:tracePt t="185166" x="8020050" y="1981200"/>
          <p14:tracePt t="185183" x="8020050" y="1974850"/>
          <p14:tracePt t="185260" x="8020050" y="19685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DE5E7A-8E74-4B59-BF42-FB18CD59CFF0}"/>
              </a:ext>
            </a:extLst>
          </p:cNvPr>
          <p:cNvSpPr>
            <a:spLocks noGrp="1"/>
          </p:cNvSpPr>
          <p:nvPr>
            <p:ph type="title"/>
          </p:nvPr>
        </p:nvSpPr>
        <p:spPr/>
        <p:txBody>
          <a:bodyPr/>
          <a:lstStyle/>
          <a:p>
            <a:r>
              <a:rPr lang="sv-SE" dirty="0"/>
              <a:t>Är det viktigt?</a:t>
            </a:r>
            <a:endParaRPr lang="LID4096" dirty="0"/>
          </a:p>
        </p:txBody>
      </p:sp>
      <p:sp>
        <p:nvSpPr>
          <p:cNvPr id="3" name="textruta 2">
            <a:extLst>
              <a:ext uri="{FF2B5EF4-FFF2-40B4-BE49-F238E27FC236}">
                <a16:creationId xmlns:a16="http://schemas.microsoft.com/office/drawing/2014/main" id="{505D5EB9-1B63-4399-AD3D-C26A30F83777}"/>
              </a:ext>
            </a:extLst>
          </p:cNvPr>
          <p:cNvSpPr txBox="1"/>
          <p:nvPr/>
        </p:nvSpPr>
        <p:spPr>
          <a:xfrm>
            <a:off x="0" y="754263"/>
            <a:ext cx="12192000" cy="3016210"/>
          </a:xfrm>
          <a:prstGeom prst="rect">
            <a:avLst/>
          </a:prstGeom>
          <a:noFill/>
        </p:spPr>
        <p:txBody>
          <a:bodyPr wrap="square" lIns="180000" rtlCol="0">
            <a:spAutoFit/>
          </a:bodyPr>
          <a:lstStyle/>
          <a:p>
            <a:pPr marL="285750" indent="-285750">
              <a:spcBef>
                <a:spcPts val="600"/>
              </a:spcBef>
              <a:buFont typeface="Arial" panose="020B0604020202020204" pitchFamily="34" charset="0"/>
              <a:buChar char="•"/>
            </a:pPr>
            <a:r>
              <a:rPr lang="sv-SE" sz="2000" dirty="0"/>
              <a:t>Om post-trib är korrekt kommer pre-trib kristna att oförberedda stå öga mot öga med </a:t>
            </a:r>
            <a:br>
              <a:rPr lang="sv-SE" sz="2000" dirty="0"/>
            </a:br>
            <a:r>
              <a:rPr lang="sv-SE" sz="2000" dirty="0"/>
              <a:t>Antikrist med förödande konsekvenser: </a:t>
            </a:r>
            <a:r>
              <a:rPr lang="sv-SE" sz="2000" dirty="0">
                <a:solidFill>
                  <a:srgbClr val="C00000"/>
                </a:solidFill>
              </a:rPr>
              <a:t>Då ska man utlämna er åt </a:t>
            </a:r>
            <a:r>
              <a:rPr lang="sv-SE" sz="2000" i="1" u="sng" dirty="0">
                <a:solidFill>
                  <a:srgbClr val="C00000"/>
                </a:solidFill>
              </a:rPr>
              <a:t>lidande</a:t>
            </a:r>
            <a:r>
              <a:rPr lang="sv-SE" sz="2000" dirty="0">
                <a:solidFill>
                  <a:srgbClr val="C00000"/>
                </a:solidFill>
              </a:rPr>
              <a:t> och </a:t>
            </a:r>
            <a:r>
              <a:rPr lang="sv-SE" sz="2000" i="1" u="sng" dirty="0">
                <a:solidFill>
                  <a:srgbClr val="C00000"/>
                </a:solidFill>
              </a:rPr>
              <a:t>döda er</a:t>
            </a:r>
            <a:r>
              <a:rPr lang="sv-SE" sz="2000" dirty="0">
                <a:solidFill>
                  <a:srgbClr val="C00000"/>
                </a:solidFill>
              </a:rPr>
              <a:t>, och ni </a:t>
            </a:r>
            <a:br>
              <a:rPr lang="sv-SE" sz="2000" dirty="0">
                <a:solidFill>
                  <a:srgbClr val="C00000"/>
                </a:solidFill>
              </a:rPr>
            </a:br>
            <a:r>
              <a:rPr lang="sv-SE" sz="2000" dirty="0">
                <a:solidFill>
                  <a:srgbClr val="C00000"/>
                </a:solidFill>
              </a:rPr>
              <a:t>kommer att bli </a:t>
            </a:r>
            <a:r>
              <a:rPr lang="sv-SE" sz="2000" i="1" u="sng" dirty="0">
                <a:solidFill>
                  <a:srgbClr val="C00000"/>
                </a:solidFill>
              </a:rPr>
              <a:t>hatade</a:t>
            </a:r>
            <a:r>
              <a:rPr lang="sv-SE" sz="2000" dirty="0">
                <a:solidFill>
                  <a:srgbClr val="C00000"/>
                </a:solidFill>
              </a:rPr>
              <a:t> av alla folk för mitt namns skull. Och då ska </a:t>
            </a:r>
            <a:r>
              <a:rPr lang="sv-SE" sz="2000" i="1" u="sng" dirty="0">
                <a:solidFill>
                  <a:srgbClr val="C00000"/>
                </a:solidFill>
              </a:rPr>
              <a:t>många komma på fall</a:t>
            </a:r>
            <a:r>
              <a:rPr lang="sv-SE" sz="2000" dirty="0">
                <a:solidFill>
                  <a:srgbClr val="C00000"/>
                </a:solidFill>
              </a:rPr>
              <a:t>… </a:t>
            </a:r>
            <a:br>
              <a:rPr lang="sv-SE" sz="2000" dirty="0">
                <a:solidFill>
                  <a:srgbClr val="C00000"/>
                </a:solidFill>
              </a:rPr>
            </a:br>
            <a:r>
              <a:rPr lang="sv-SE" sz="2000" dirty="0">
                <a:solidFill>
                  <a:srgbClr val="C00000"/>
                </a:solidFill>
              </a:rPr>
              <a:t>Många </a:t>
            </a:r>
            <a:r>
              <a:rPr lang="sv-SE" sz="2000" i="1" u="sng" dirty="0">
                <a:solidFill>
                  <a:srgbClr val="C00000"/>
                </a:solidFill>
              </a:rPr>
              <a:t>falska profeter</a:t>
            </a:r>
            <a:r>
              <a:rPr lang="sv-SE" sz="2000" dirty="0">
                <a:solidFill>
                  <a:srgbClr val="C00000"/>
                </a:solidFill>
              </a:rPr>
              <a:t> ska träda fram och </a:t>
            </a:r>
            <a:r>
              <a:rPr lang="sv-SE" sz="2000" i="1" u="sng" dirty="0">
                <a:solidFill>
                  <a:srgbClr val="C00000"/>
                </a:solidFill>
              </a:rPr>
              <a:t>bedra många</a:t>
            </a:r>
            <a:r>
              <a:rPr lang="sv-SE" sz="2000" dirty="0">
                <a:solidFill>
                  <a:srgbClr val="C00000"/>
                </a:solidFill>
              </a:rPr>
              <a:t>, och eftersom </a:t>
            </a:r>
            <a:r>
              <a:rPr lang="sv-SE" sz="2000" i="1" u="sng" dirty="0">
                <a:solidFill>
                  <a:srgbClr val="C00000"/>
                </a:solidFill>
              </a:rPr>
              <a:t>laglösheten ökar</a:t>
            </a:r>
            <a:r>
              <a:rPr lang="sv-SE" sz="2000" dirty="0">
                <a:solidFill>
                  <a:srgbClr val="C00000"/>
                </a:solidFill>
              </a:rPr>
              <a:t> kommer </a:t>
            </a:r>
            <a:br>
              <a:rPr lang="sv-SE" sz="2000" dirty="0">
                <a:solidFill>
                  <a:srgbClr val="C00000"/>
                </a:solidFill>
              </a:rPr>
            </a:br>
            <a:r>
              <a:rPr lang="sv-SE" sz="2000" i="1" u="sng" dirty="0">
                <a:solidFill>
                  <a:srgbClr val="C00000"/>
                </a:solidFill>
              </a:rPr>
              <a:t>kärleken att kallna</a:t>
            </a:r>
            <a:r>
              <a:rPr lang="sv-SE" sz="2000" dirty="0">
                <a:solidFill>
                  <a:srgbClr val="C00000"/>
                </a:solidFill>
              </a:rPr>
              <a:t> hos de flesta. </a:t>
            </a:r>
            <a:r>
              <a:rPr lang="sv-SE" sz="2000" b="1" i="1" dirty="0">
                <a:solidFill>
                  <a:srgbClr val="C00000"/>
                </a:solidFill>
              </a:rPr>
              <a:t>Men den som håller ut till slutet ska bli frälst.</a:t>
            </a:r>
            <a:r>
              <a:rPr lang="sv-SE" sz="2000" dirty="0">
                <a:solidFill>
                  <a:srgbClr val="C00000"/>
                </a:solidFill>
              </a:rPr>
              <a:t> </a:t>
            </a:r>
            <a:r>
              <a:rPr lang="sv-SE" sz="1600" dirty="0"/>
              <a:t>(Matt 24:9-13)</a:t>
            </a:r>
          </a:p>
          <a:p>
            <a:pPr marL="285750" indent="-285750">
              <a:spcBef>
                <a:spcPts val="600"/>
              </a:spcBef>
              <a:buFont typeface="Arial" panose="020B0604020202020204" pitchFamily="34" charset="0"/>
              <a:buChar char="•"/>
            </a:pPr>
            <a:r>
              <a:rPr lang="sv-SE" sz="2000" dirty="0">
                <a:effectLst>
                  <a:outerShdw blurRad="38100" dist="38100" dir="2700000" algn="tl">
                    <a:srgbClr val="000000">
                      <a:alpha val="43137"/>
                    </a:srgbClr>
                  </a:outerShdw>
                </a:effectLst>
              </a:rPr>
              <a:t>Jesus:</a:t>
            </a:r>
            <a:r>
              <a:rPr lang="sv-SE" sz="2000" dirty="0"/>
              <a:t> </a:t>
            </a:r>
            <a:r>
              <a:rPr lang="sv-SE" sz="2000" dirty="0">
                <a:solidFill>
                  <a:srgbClr val="C00000"/>
                </a:solidFill>
              </a:rPr>
              <a:t>Se till att ingen bedrar er.</a:t>
            </a:r>
            <a:r>
              <a:rPr lang="sv-SE" sz="2000" dirty="0"/>
              <a:t> </a:t>
            </a:r>
            <a:r>
              <a:rPr lang="sv-SE" sz="1600" dirty="0"/>
              <a:t>(Matt 24:4)</a:t>
            </a:r>
            <a:br>
              <a:rPr lang="sv-SE" sz="1600" dirty="0"/>
            </a:br>
            <a:r>
              <a:rPr lang="sv-SE" sz="2000" dirty="0">
                <a:effectLst>
                  <a:outerShdw blurRad="38100" dist="38100" dir="2700000" algn="tl">
                    <a:srgbClr val="000000">
                      <a:alpha val="43137"/>
                    </a:srgbClr>
                  </a:outerShdw>
                </a:effectLst>
              </a:rPr>
              <a:t>Paulus:</a:t>
            </a:r>
            <a:r>
              <a:rPr lang="sv-SE" sz="2000" dirty="0"/>
              <a:t> </a:t>
            </a:r>
            <a:r>
              <a:rPr lang="sv-SE" sz="2000" dirty="0">
                <a:solidFill>
                  <a:srgbClr val="C00000"/>
                </a:solidFill>
              </a:rPr>
              <a:t>Låt ingen bedra er på något sätt.</a:t>
            </a:r>
            <a:r>
              <a:rPr lang="sv-SE" sz="2000" dirty="0"/>
              <a:t> </a:t>
            </a:r>
            <a:r>
              <a:rPr lang="sv-SE" sz="1600" dirty="0"/>
              <a:t>(2 Tess 2:3)</a:t>
            </a:r>
            <a:endParaRPr lang="sv-SE" sz="2000" dirty="0"/>
          </a:p>
          <a:p>
            <a:pPr marL="285750" indent="-285750">
              <a:spcBef>
                <a:spcPts val="600"/>
              </a:spcBef>
              <a:buFont typeface="Arial" panose="020B0604020202020204" pitchFamily="34" charset="0"/>
              <a:buChar char="•"/>
            </a:pPr>
            <a:r>
              <a:rPr lang="sv-SE" sz="2000" dirty="0">
                <a:effectLst>
                  <a:outerShdw blurRad="38100" dist="38100" dir="2700000" algn="tl">
                    <a:srgbClr val="000000">
                      <a:alpha val="43137"/>
                    </a:srgbClr>
                  </a:outerShdw>
                </a:effectLst>
              </a:rPr>
              <a:t>Pre-trib: </a:t>
            </a:r>
            <a:r>
              <a:rPr lang="sv-SE" sz="2000" dirty="0"/>
              <a:t>Församlingen kommer </a:t>
            </a:r>
            <a:r>
              <a:rPr lang="sv-SE" sz="2000" i="1" u="sng" dirty="0"/>
              <a:t>slippa undan</a:t>
            </a:r>
            <a:r>
              <a:rPr lang="sv-SE" sz="2000" dirty="0"/>
              <a:t> lidandet.</a:t>
            </a:r>
            <a:br>
              <a:rPr lang="sv-SE" sz="2000" dirty="0"/>
            </a:br>
            <a:r>
              <a:rPr lang="sv-SE" sz="2000" dirty="0">
                <a:effectLst>
                  <a:outerShdw blurRad="38100" dist="38100" dir="2700000" algn="tl">
                    <a:srgbClr val="000000">
                      <a:alpha val="43137"/>
                    </a:srgbClr>
                  </a:outerShdw>
                </a:effectLst>
              </a:rPr>
              <a:t>Bibeln:</a:t>
            </a:r>
            <a:r>
              <a:rPr lang="sv-SE" sz="2000" dirty="0"/>
              <a:t> </a:t>
            </a:r>
            <a:r>
              <a:rPr lang="sv-SE" sz="2000" i="1" u="sng" dirty="0"/>
              <a:t>Förberedelser</a:t>
            </a:r>
            <a:r>
              <a:rPr lang="sv-SE" sz="2000" dirty="0"/>
              <a:t> inför vedermödan hjälper till </a:t>
            </a:r>
            <a:r>
              <a:rPr lang="sv-SE" sz="2000" i="1" u="sng" dirty="0"/>
              <a:t>uthållighet</a:t>
            </a:r>
            <a:r>
              <a:rPr lang="sv-SE" sz="2000" dirty="0"/>
              <a:t> under densamma.</a:t>
            </a:r>
            <a:endParaRPr lang="LID4096" sz="2000" dirty="0"/>
          </a:p>
        </p:txBody>
      </p:sp>
      <p:pic>
        <p:nvPicPr>
          <p:cNvPr id="8" name="Bildobjekt 7" descr="En bild som visar utomhus, natur, stad&#10;&#10;Automatiskt genererad beskrivning">
            <a:extLst>
              <a:ext uri="{FF2B5EF4-FFF2-40B4-BE49-F238E27FC236}">
                <a16:creationId xmlns:a16="http://schemas.microsoft.com/office/drawing/2014/main" id="{E90207C4-3208-4954-8429-BCDE3F303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41790"/>
            <a:ext cx="12192000" cy="3016210"/>
          </a:xfrm>
          <a:prstGeom prst="rect">
            <a:avLst/>
          </a:prstGeom>
        </p:spPr>
      </p:pic>
    </p:spTree>
    <p:custDataLst>
      <p:tags r:id="rId1"/>
    </p:custDataLst>
    <p:extLst>
      <p:ext uri="{BB962C8B-B14F-4D97-AF65-F5344CB8AC3E}">
        <p14:creationId xmlns:p14="http://schemas.microsoft.com/office/powerpoint/2010/main" val="87847529"/>
      </p:ext>
    </p:extLst>
  </p:cSld>
  <p:clrMapOvr>
    <a:masterClrMapping/>
  </p:clrMapOvr>
  <p:transition advTm="17026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2E3D75-FA85-4547-8C3C-CC734751F538}"/>
              </a:ext>
            </a:extLst>
          </p:cNvPr>
          <p:cNvSpPr>
            <a:spLocks noGrp="1"/>
          </p:cNvSpPr>
          <p:nvPr>
            <p:ph type="title"/>
          </p:nvPr>
        </p:nvSpPr>
        <p:spPr/>
        <p:txBody>
          <a:bodyPr/>
          <a:lstStyle/>
          <a:p>
            <a:r>
              <a:rPr lang="sv-SE" dirty="0"/>
              <a:t>Kommer Jesus överraskande?</a:t>
            </a:r>
          </a:p>
        </p:txBody>
      </p:sp>
      <p:sp>
        <p:nvSpPr>
          <p:cNvPr id="5" name="textruta 4">
            <a:extLst>
              <a:ext uri="{FF2B5EF4-FFF2-40B4-BE49-F238E27FC236}">
                <a16:creationId xmlns:a16="http://schemas.microsoft.com/office/drawing/2014/main" id="{8A5AFC3A-8238-47EF-997D-453542C02C4F}"/>
              </a:ext>
            </a:extLst>
          </p:cNvPr>
          <p:cNvSpPr txBox="1"/>
          <p:nvPr/>
        </p:nvSpPr>
        <p:spPr>
          <a:xfrm>
            <a:off x="7" y="707063"/>
            <a:ext cx="12191999" cy="6132448"/>
          </a:xfrm>
          <a:prstGeom prst="rect">
            <a:avLst/>
          </a:prstGeom>
          <a:noFill/>
        </p:spPr>
        <p:txBody>
          <a:bodyPr wrap="square" lIns="180000" rtlCol="0">
            <a:spAutoFit/>
          </a:bodyPr>
          <a:lstStyle/>
          <a:p>
            <a:pPr marL="3316288" indent="-173038">
              <a:lnSpc>
                <a:spcPts val="2000"/>
              </a:lnSpc>
            </a:pPr>
            <a:r>
              <a:rPr lang="sv-SE" b="1" i="1" dirty="0">
                <a:solidFill>
                  <a:srgbClr val="0070C0"/>
                </a:solidFill>
              </a:rPr>
              <a:t>Uppryckandet</a:t>
            </a:r>
            <a:r>
              <a:rPr lang="sv-SE" dirty="0"/>
              <a:t> sker </a:t>
            </a:r>
            <a:r>
              <a:rPr lang="sv-SE" i="1" u="sng" dirty="0"/>
              <a:t>efter</a:t>
            </a:r>
            <a:r>
              <a:rPr lang="sv-SE" dirty="0"/>
              <a:t>:</a:t>
            </a:r>
          </a:p>
          <a:p>
            <a:pPr marL="3500438" indent="-173038">
              <a:lnSpc>
                <a:spcPts val="2000"/>
              </a:lnSpc>
              <a:spcBef>
                <a:spcPts val="600"/>
              </a:spcBef>
              <a:buFont typeface="Arial" panose="020B0604020202020204" pitchFamily="34" charset="0"/>
              <a:buChar char="•"/>
            </a:pPr>
            <a:r>
              <a:rPr lang="sv-SE" i="1" dirty="0">
                <a:effectLst>
                  <a:outerShdw blurRad="38100" dist="38100" dir="2700000" algn="tl">
                    <a:srgbClr val="000000">
                      <a:alpha val="43137"/>
                    </a:srgbClr>
                  </a:outerShdw>
                </a:effectLst>
              </a:rPr>
              <a:t>Vedermödan</a:t>
            </a:r>
            <a:r>
              <a:rPr lang="sv-SE" dirty="0">
                <a:effectLst>
                  <a:outerShdw blurRad="38100" dist="38100" dir="2700000" algn="tl">
                    <a:srgbClr val="000000">
                      <a:alpha val="43137"/>
                    </a:srgbClr>
                  </a:outerShdw>
                </a:effectLst>
              </a:rPr>
              <a:t>:</a:t>
            </a:r>
            <a:r>
              <a:rPr lang="sv-SE" dirty="0"/>
              <a:t> </a:t>
            </a:r>
            <a:r>
              <a:rPr lang="sv-SE" dirty="0">
                <a:solidFill>
                  <a:srgbClr val="C00000"/>
                </a:solidFill>
                <a:effectLst/>
              </a:rPr>
              <a:t>Strax </a:t>
            </a:r>
            <a:r>
              <a:rPr lang="sv-SE" i="1" u="sng" dirty="0">
                <a:solidFill>
                  <a:srgbClr val="C00000"/>
                </a:solidFill>
                <a:effectLst/>
              </a:rPr>
              <a:t>efter</a:t>
            </a:r>
            <a:r>
              <a:rPr lang="sv-SE" dirty="0">
                <a:solidFill>
                  <a:srgbClr val="C00000"/>
                </a:solidFill>
                <a:effectLst/>
              </a:rPr>
              <a:t> </a:t>
            </a:r>
            <a:r>
              <a:rPr lang="sv-SE" i="1" dirty="0">
                <a:solidFill>
                  <a:srgbClr val="C00000"/>
                </a:solidFill>
                <a:effectLst>
                  <a:outerShdw blurRad="38100" dist="38100" dir="2700000" algn="tl">
                    <a:srgbClr val="000000">
                      <a:alpha val="43137"/>
                    </a:srgbClr>
                  </a:outerShdw>
                </a:effectLst>
              </a:rPr>
              <a:t>de dagarnas nöd </a:t>
            </a:r>
            <a:r>
              <a:rPr lang="sv-SE" dirty="0">
                <a:solidFill>
                  <a:srgbClr val="C00000"/>
                </a:solidFill>
                <a:effectLst/>
              </a:rPr>
              <a:t>ska solen förmörkas… </a:t>
            </a:r>
            <a:br>
              <a:rPr lang="sv-SE" dirty="0">
                <a:solidFill>
                  <a:srgbClr val="C00000"/>
                </a:solidFill>
                <a:effectLst/>
              </a:rPr>
            </a:br>
            <a:r>
              <a:rPr lang="sv-SE" i="1" u="sng" dirty="0">
                <a:solidFill>
                  <a:srgbClr val="C00000"/>
                </a:solidFill>
                <a:effectLst/>
              </a:rPr>
              <a:t>Då</a:t>
            </a:r>
            <a:r>
              <a:rPr lang="sv-SE" dirty="0">
                <a:solidFill>
                  <a:srgbClr val="C00000"/>
                </a:solidFill>
                <a:effectLst/>
              </a:rPr>
              <a:t> ska… Människosonen komma på himlens moln… Med starkt </a:t>
            </a:r>
            <a:br>
              <a:rPr lang="sv-SE" dirty="0">
                <a:solidFill>
                  <a:srgbClr val="C00000"/>
                </a:solidFill>
                <a:effectLst/>
              </a:rPr>
            </a:br>
            <a:r>
              <a:rPr lang="sv-SE" dirty="0">
                <a:solidFill>
                  <a:srgbClr val="C00000"/>
                </a:solidFill>
                <a:effectLst/>
              </a:rPr>
              <a:t>basunljud ska han sända ut sina änglar, och de ska </a:t>
            </a:r>
            <a:r>
              <a:rPr lang="sv-SE" b="1" i="1" dirty="0">
                <a:solidFill>
                  <a:srgbClr val="0070C0"/>
                </a:solidFill>
                <a:effectLst/>
              </a:rPr>
              <a:t>samla hans utvalda </a:t>
            </a:r>
            <a:br>
              <a:rPr lang="sv-SE" b="1" i="1" dirty="0">
                <a:solidFill>
                  <a:srgbClr val="0070C0"/>
                </a:solidFill>
                <a:effectLst/>
              </a:rPr>
            </a:br>
            <a:r>
              <a:rPr lang="sv-SE" dirty="0">
                <a:solidFill>
                  <a:srgbClr val="C00000"/>
                </a:solidFill>
                <a:effectLst/>
              </a:rPr>
              <a:t>från de fyra väderstrecken, från himlens ena ände till den andra. </a:t>
            </a:r>
            <a:r>
              <a:rPr lang="sv-SE" sz="1400" dirty="0"/>
              <a:t>(Matt 24:29-31)</a:t>
            </a:r>
          </a:p>
          <a:p>
            <a:pPr marL="3408363" indent="-173038">
              <a:lnSpc>
                <a:spcPts val="2000"/>
              </a:lnSpc>
              <a:spcBef>
                <a:spcPts val="600"/>
              </a:spcBef>
              <a:buFont typeface="Arial" panose="020B0604020202020204" pitchFamily="34" charset="0"/>
              <a:buChar char="•"/>
            </a:pPr>
            <a:r>
              <a:rPr lang="sv-SE" i="1" dirty="0">
                <a:effectLst>
                  <a:outerShdw blurRad="38100" dist="38100" dir="2700000" algn="tl">
                    <a:srgbClr val="000000">
                      <a:alpha val="43137"/>
                    </a:srgbClr>
                  </a:outerShdw>
                </a:effectLst>
              </a:rPr>
              <a:t>Uppståndelsen: </a:t>
            </a:r>
            <a:r>
              <a:rPr lang="sv-SE" i="1" u="sng" dirty="0">
                <a:solidFill>
                  <a:srgbClr val="C00000"/>
                </a:solidFill>
                <a:effectLst/>
              </a:rPr>
              <a:t>När</a:t>
            </a:r>
            <a:r>
              <a:rPr lang="sv-SE" dirty="0">
                <a:solidFill>
                  <a:srgbClr val="C00000"/>
                </a:solidFill>
                <a:effectLst/>
              </a:rPr>
              <a:t> en befallning ljuder… </a:t>
            </a:r>
            <a:r>
              <a:rPr lang="sv-SE" i="1" u="sng" dirty="0">
                <a:solidFill>
                  <a:srgbClr val="C00000"/>
                </a:solidFill>
                <a:effectLst/>
              </a:rPr>
              <a:t>då</a:t>
            </a:r>
            <a:r>
              <a:rPr lang="sv-SE" dirty="0">
                <a:solidFill>
                  <a:srgbClr val="C00000"/>
                </a:solidFill>
                <a:effectLst/>
              </a:rPr>
              <a:t> ska Herren själv komma ner från himlen, </a:t>
            </a:r>
            <a:br>
              <a:rPr lang="sv-SE" dirty="0">
                <a:solidFill>
                  <a:srgbClr val="C00000"/>
                </a:solidFill>
                <a:effectLst/>
              </a:rPr>
            </a:br>
            <a:r>
              <a:rPr lang="sv-SE" dirty="0">
                <a:solidFill>
                  <a:srgbClr val="C00000"/>
                </a:solidFill>
                <a:effectLst/>
              </a:rPr>
              <a:t>och de som har dött i Kristus ska </a:t>
            </a:r>
            <a:r>
              <a:rPr lang="sv-SE" i="1" dirty="0">
                <a:solidFill>
                  <a:srgbClr val="C00000"/>
                </a:solidFill>
                <a:effectLst>
                  <a:outerShdw blurRad="38100" dist="38100" dir="2700000" algn="tl">
                    <a:srgbClr val="000000">
                      <a:alpha val="43137"/>
                    </a:srgbClr>
                  </a:outerShdw>
                </a:effectLst>
              </a:rPr>
              <a:t>uppstå</a:t>
            </a:r>
            <a:r>
              <a:rPr lang="sv-SE" dirty="0">
                <a:solidFill>
                  <a:srgbClr val="C00000"/>
                </a:solidFill>
                <a:effectLst/>
              </a:rPr>
              <a:t> först. </a:t>
            </a:r>
            <a:r>
              <a:rPr lang="sv-SE" i="1" u="sng" dirty="0">
                <a:solidFill>
                  <a:srgbClr val="C00000"/>
                </a:solidFill>
                <a:effectLst/>
              </a:rPr>
              <a:t>Därefter</a:t>
            </a:r>
            <a:r>
              <a:rPr lang="sv-SE" dirty="0">
                <a:solidFill>
                  <a:srgbClr val="C00000"/>
                </a:solidFill>
                <a:effectLst/>
              </a:rPr>
              <a:t> ska vi som lever och är kvar </a:t>
            </a:r>
            <a:br>
              <a:rPr lang="sv-SE" dirty="0">
                <a:solidFill>
                  <a:srgbClr val="C00000"/>
                </a:solidFill>
                <a:effectLst/>
              </a:rPr>
            </a:br>
            <a:r>
              <a:rPr lang="sv-SE" b="1" i="1" dirty="0">
                <a:solidFill>
                  <a:srgbClr val="0070C0"/>
                </a:solidFill>
                <a:effectLst/>
              </a:rPr>
              <a:t>ryckas upp</a:t>
            </a:r>
            <a:r>
              <a:rPr lang="sv-SE" dirty="0">
                <a:solidFill>
                  <a:srgbClr val="C00000"/>
                </a:solidFill>
                <a:effectLst/>
              </a:rPr>
              <a:t> bland skyar… för att möta Herren i rymden. </a:t>
            </a:r>
            <a:r>
              <a:rPr lang="sv-SE" sz="1400" dirty="0"/>
              <a:t>(1 Tess 4:16-17)</a:t>
            </a:r>
          </a:p>
          <a:p>
            <a:pPr marL="3140075" indent="-173038">
              <a:lnSpc>
                <a:spcPts val="2000"/>
              </a:lnSpc>
              <a:spcBef>
                <a:spcPts val="600"/>
              </a:spcBef>
              <a:buFont typeface="Arial" panose="020B0604020202020204" pitchFamily="34" charset="0"/>
              <a:buChar char="•"/>
            </a:pPr>
            <a:r>
              <a:rPr lang="sv-SE" i="1" dirty="0">
                <a:effectLst>
                  <a:outerShdw blurRad="38100" dist="38100" dir="2700000" algn="tl">
                    <a:srgbClr val="000000">
                      <a:alpha val="43137"/>
                    </a:srgbClr>
                  </a:outerShdw>
                </a:effectLst>
              </a:rPr>
              <a:t>De andra basunerna:</a:t>
            </a:r>
            <a:r>
              <a:rPr lang="sv-SE" b="1" dirty="0">
                <a:effectLst>
                  <a:outerShdw blurRad="38100" dist="38100" dir="2700000" algn="tl">
                    <a:srgbClr val="000000">
                      <a:alpha val="43137"/>
                    </a:srgbClr>
                  </a:outerShdw>
                </a:effectLst>
              </a:rPr>
              <a:t> </a:t>
            </a:r>
            <a:r>
              <a:rPr lang="sv-SE" dirty="0">
                <a:solidFill>
                  <a:srgbClr val="C00000"/>
                </a:solidFill>
              </a:rPr>
              <a:t>Vi ska inte alla insomna, men vi ska alla </a:t>
            </a:r>
            <a:r>
              <a:rPr lang="sv-SE" b="1" i="1" dirty="0">
                <a:solidFill>
                  <a:srgbClr val="0070C0"/>
                </a:solidFill>
              </a:rPr>
              <a:t>förvandlas</a:t>
            </a:r>
            <a:r>
              <a:rPr lang="sv-SE" dirty="0">
                <a:solidFill>
                  <a:srgbClr val="C00000"/>
                </a:solidFill>
              </a:rPr>
              <a:t>… </a:t>
            </a:r>
            <a:br>
              <a:rPr lang="sv-SE" dirty="0">
                <a:solidFill>
                  <a:srgbClr val="C00000"/>
                </a:solidFill>
              </a:rPr>
            </a:br>
            <a:r>
              <a:rPr lang="sv-SE" i="1" u="sng" dirty="0">
                <a:solidFill>
                  <a:srgbClr val="C00000"/>
                </a:solidFill>
              </a:rPr>
              <a:t>vid</a:t>
            </a:r>
            <a:r>
              <a:rPr lang="sv-SE" dirty="0">
                <a:solidFill>
                  <a:srgbClr val="C00000"/>
                </a:solidFill>
              </a:rPr>
              <a:t> </a:t>
            </a:r>
            <a:r>
              <a:rPr lang="sv-SE" i="1" dirty="0">
                <a:solidFill>
                  <a:srgbClr val="C00000"/>
                </a:solidFill>
                <a:effectLst>
                  <a:outerShdw blurRad="38100" dist="38100" dir="2700000" algn="tl">
                    <a:srgbClr val="000000">
                      <a:alpha val="43137"/>
                    </a:srgbClr>
                  </a:outerShdw>
                </a:effectLst>
              </a:rPr>
              <a:t>den sista basunens</a:t>
            </a:r>
            <a:r>
              <a:rPr lang="sv-SE" dirty="0">
                <a:solidFill>
                  <a:srgbClr val="C00000"/>
                </a:solidFill>
              </a:rPr>
              <a:t> ljud. </a:t>
            </a:r>
            <a:r>
              <a:rPr lang="sv-SE" sz="1400" dirty="0"/>
              <a:t>(1 Kor 15:51-52)</a:t>
            </a:r>
          </a:p>
          <a:p>
            <a:pPr marL="2687638" indent="-173038">
              <a:lnSpc>
                <a:spcPts val="2000"/>
              </a:lnSpc>
              <a:spcBef>
                <a:spcPts val="600"/>
              </a:spcBef>
              <a:buFont typeface="Arial" panose="020B0604020202020204" pitchFamily="34" charset="0"/>
              <a:buChar char="•"/>
            </a:pPr>
            <a:r>
              <a:rPr lang="sv-SE" i="1" dirty="0">
                <a:effectLst>
                  <a:outerShdw blurRad="38100" dist="38100" dir="2700000" algn="tl">
                    <a:srgbClr val="000000">
                      <a:alpha val="43137"/>
                    </a:srgbClr>
                  </a:outerShdw>
                </a:effectLst>
              </a:rPr>
              <a:t>Avfall och Antikrist:</a:t>
            </a:r>
            <a:r>
              <a:rPr lang="sv-SE" b="1" dirty="0">
                <a:effectLst>
                  <a:outerShdw blurRad="38100" dist="38100" dir="2700000" algn="tl">
                    <a:srgbClr val="000000">
                      <a:alpha val="43137"/>
                    </a:srgbClr>
                  </a:outerShdw>
                </a:effectLst>
              </a:rPr>
              <a:t> </a:t>
            </a:r>
            <a:r>
              <a:rPr lang="sv-SE" dirty="0">
                <a:solidFill>
                  <a:srgbClr val="C00000"/>
                </a:solidFill>
                <a:effectLst/>
              </a:rPr>
              <a:t>När det gäller vår Herre Jesu Kristi ankomst och hur vi ska </a:t>
            </a:r>
            <a:r>
              <a:rPr lang="sv-SE" b="1" i="1" dirty="0">
                <a:solidFill>
                  <a:srgbClr val="0070C0"/>
                </a:solidFill>
                <a:effectLst/>
              </a:rPr>
              <a:t>samlas hos honom</a:t>
            </a:r>
            <a:br>
              <a:rPr lang="sv-SE" b="1" i="1" dirty="0">
                <a:solidFill>
                  <a:srgbClr val="0070C0"/>
                </a:solidFill>
                <a:effectLst/>
              </a:rPr>
            </a:br>
            <a:r>
              <a:rPr lang="sv-SE" dirty="0">
                <a:solidFill>
                  <a:srgbClr val="C00000"/>
                </a:solidFill>
                <a:effectLst/>
              </a:rPr>
              <a:t>ber vi er, bröder, att inte plötsligt tappa fattningen… </a:t>
            </a:r>
            <a:r>
              <a:rPr lang="sv-SE" i="1" u="sng" dirty="0">
                <a:solidFill>
                  <a:srgbClr val="C00000"/>
                </a:solidFill>
                <a:effectLst/>
              </a:rPr>
              <a:t>Först</a:t>
            </a:r>
            <a:r>
              <a:rPr lang="sv-SE" dirty="0">
                <a:solidFill>
                  <a:srgbClr val="C00000"/>
                </a:solidFill>
                <a:effectLst/>
              </a:rPr>
              <a:t> måste </a:t>
            </a:r>
            <a:r>
              <a:rPr lang="sv-SE" i="1" dirty="0">
                <a:solidFill>
                  <a:srgbClr val="C00000"/>
                </a:solidFill>
                <a:effectLst>
                  <a:outerShdw blurRad="38100" dist="38100" dir="2700000" algn="tl">
                    <a:srgbClr val="000000">
                      <a:alpha val="43137"/>
                    </a:srgbClr>
                  </a:outerShdw>
                </a:effectLst>
              </a:rPr>
              <a:t>avfallet</a:t>
            </a:r>
            <a:r>
              <a:rPr lang="sv-SE" dirty="0">
                <a:solidFill>
                  <a:srgbClr val="C00000"/>
                </a:solidFill>
                <a:effectLst/>
              </a:rPr>
              <a:t> komma och </a:t>
            </a:r>
            <a:r>
              <a:rPr lang="sv-SE" i="1" dirty="0">
                <a:solidFill>
                  <a:srgbClr val="C00000"/>
                </a:solidFill>
                <a:effectLst>
                  <a:outerShdw blurRad="38100" dist="38100" dir="2700000" algn="tl">
                    <a:srgbClr val="000000">
                      <a:alpha val="43137"/>
                    </a:srgbClr>
                  </a:outerShdw>
                </a:effectLst>
              </a:rPr>
              <a:t>laglöshetens människa </a:t>
            </a:r>
            <a:r>
              <a:rPr lang="sv-SE" dirty="0">
                <a:solidFill>
                  <a:srgbClr val="C00000"/>
                </a:solidFill>
                <a:effectLst/>
              </a:rPr>
              <a:t>träda fram… </a:t>
            </a:r>
            <a:r>
              <a:rPr lang="sv-SE" dirty="0">
                <a:solidFill>
                  <a:srgbClr val="C00000"/>
                </a:solidFill>
              </a:rPr>
              <a:t>så att han sätter sig i Guds tempel och säger sig vara Gud.</a:t>
            </a:r>
            <a:r>
              <a:rPr lang="sv-SE" dirty="0">
                <a:solidFill>
                  <a:srgbClr val="C00000"/>
                </a:solidFill>
                <a:effectLst/>
              </a:rPr>
              <a:t> </a:t>
            </a:r>
            <a:r>
              <a:rPr lang="sv-SE" sz="1400" dirty="0"/>
              <a:t>(2 Tess 2:1-4)</a:t>
            </a:r>
          </a:p>
          <a:p>
            <a:pPr>
              <a:lnSpc>
                <a:spcPts val="2000"/>
              </a:lnSpc>
              <a:spcBef>
                <a:spcPts val="900"/>
              </a:spcBef>
            </a:pPr>
            <a:r>
              <a:rPr lang="sv-SE" dirty="0">
                <a:effectLst/>
              </a:rPr>
              <a:t>Jesus: </a:t>
            </a:r>
            <a:r>
              <a:rPr lang="sv-SE" dirty="0">
                <a:solidFill>
                  <a:srgbClr val="C00000"/>
                </a:solidFill>
                <a:effectLst/>
              </a:rPr>
              <a:t>Allt detta är bara början på födslovåndorna.</a:t>
            </a:r>
            <a:r>
              <a:rPr lang="sv-SE" dirty="0">
                <a:effectLst/>
              </a:rPr>
              <a:t> </a:t>
            </a:r>
            <a:r>
              <a:rPr lang="sv-SE" sz="1400" dirty="0"/>
              <a:t>(Matt 24:8)</a:t>
            </a:r>
            <a:r>
              <a:rPr lang="sv-SE" sz="1800" dirty="0"/>
              <a:t>.</a:t>
            </a:r>
          </a:p>
          <a:p>
            <a:pPr marL="265113" indent="-173038">
              <a:lnSpc>
                <a:spcPts val="2000"/>
              </a:lnSpc>
              <a:buFont typeface="Arial" panose="020B0604020202020204" pitchFamily="34" charset="0"/>
              <a:buChar char="•"/>
            </a:pPr>
            <a:r>
              <a:rPr lang="sv-SE" sz="1800" dirty="0"/>
              <a:t>En födelse kommer inte oväntat utan efter en tid av arbete och smärta, men kvinnan ser fram emot den och väntar uthålligt.</a:t>
            </a:r>
          </a:p>
          <a:p>
            <a:pPr>
              <a:lnSpc>
                <a:spcPts val="2000"/>
              </a:lnSpc>
              <a:spcBef>
                <a:spcPts val="900"/>
              </a:spcBef>
            </a:pPr>
            <a:r>
              <a:rPr lang="sv-SE" sz="1800" dirty="0">
                <a:effectLst/>
              </a:rPr>
              <a:t>Överraskningsmomentet är villkorat:</a:t>
            </a:r>
          </a:p>
          <a:p>
            <a:pPr marL="265113" indent="-173038">
              <a:lnSpc>
                <a:spcPts val="2000"/>
              </a:lnSpc>
              <a:buFont typeface="Arial" panose="020B0604020202020204" pitchFamily="34" charset="0"/>
              <a:buChar char="•"/>
            </a:pPr>
            <a:r>
              <a:rPr lang="sv-SE" sz="1800" dirty="0">
                <a:solidFill>
                  <a:srgbClr val="C00000"/>
                </a:solidFill>
                <a:effectLst/>
              </a:rPr>
              <a:t>Men ni, bröder, lever </a:t>
            </a:r>
            <a:r>
              <a:rPr lang="sv-SE" sz="1800" i="1" u="sng" dirty="0">
                <a:solidFill>
                  <a:srgbClr val="C00000"/>
                </a:solidFill>
                <a:effectLst/>
              </a:rPr>
              <a:t>inte</a:t>
            </a:r>
            <a:r>
              <a:rPr lang="sv-SE" sz="1800" dirty="0">
                <a:solidFill>
                  <a:srgbClr val="C00000"/>
                </a:solidFill>
                <a:effectLst/>
              </a:rPr>
              <a:t> i mörker så att den dagen </a:t>
            </a:r>
            <a:r>
              <a:rPr lang="sv-SE" sz="1800" i="1" u="sng" dirty="0">
                <a:solidFill>
                  <a:srgbClr val="C00000"/>
                </a:solidFill>
                <a:effectLst/>
              </a:rPr>
              <a:t>kan överraska er</a:t>
            </a:r>
            <a:r>
              <a:rPr lang="sv-SE" sz="1800" dirty="0">
                <a:solidFill>
                  <a:srgbClr val="C00000"/>
                </a:solidFill>
                <a:effectLst/>
              </a:rPr>
              <a:t> som en </a:t>
            </a:r>
            <a:r>
              <a:rPr lang="sv-SE" sz="1800" i="1" dirty="0">
                <a:solidFill>
                  <a:srgbClr val="C00000"/>
                </a:solidFill>
                <a:effectLst>
                  <a:outerShdw blurRad="38100" dist="38100" dir="2700000" algn="tl">
                    <a:srgbClr val="000000">
                      <a:alpha val="43137"/>
                    </a:srgbClr>
                  </a:outerShdw>
                </a:effectLst>
              </a:rPr>
              <a:t>tjuv</a:t>
            </a:r>
            <a:r>
              <a:rPr lang="sv-SE" sz="1800" dirty="0">
                <a:solidFill>
                  <a:srgbClr val="C00000"/>
                </a:solidFill>
                <a:effectLst/>
                <a:highlight>
                  <a:srgbClr val="FFFFFF"/>
                </a:highlight>
              </a:rPr>
              <a:t>. </a:t>
            </a:r>
            <a:r>
              <a:rPr lang="sv-SE" sz="1400" dirty="0">
                <a:highlight>
                  <a:srgbClr val="FFFFFF"/>
                </a:highlight>
              </a:rPr>
              <a:t>(1 Tess 5:4)</a:t>
            </a:r>
            <a:r>
              <a:rPr lang="sv-SE" sz="1400" dirty="0">
                <a:solidFill>
                  <a:schemeClr val="bg1"/>
                </a:solidFill>
                <a:highlight>
                  <a:srgbClr val="FFFFFF"/>
                </a:highlight>
              </a:rPr>
              <a:t>d</a:t>
            </a:r>
          </a:p>
          <a:p>
            <a:pPr marL="265113" indent="-173038">
              <a:lnSpc>
                <a:spcPts val="2000"/>
              </a:lnSpc>
              <a:buFont typeface="Arial" panose="020B0604020202020204" pitchFamily="34" charset="0"/>
              <a:buChar char="•"/>
            </a:pPr>
            <a:r>
              <a:rPr kumimoji="0" lang="sv-SE" altLang="LID4096" sz="1800" i="1" u="sng" strike="noStrike" cap="none" normalizeH="0" baseline="0" dirty="0">
                <a:ln>
                  <a:noFill/>
                </a:ln>
                <a:solidFill>
                  <a:srgbClr val="C00000"/>
                </a:solidFill>
                <a:effectLst/>
              </a:rPr>
              <a:t>Om</a:t>
            </a:r>
            <a:r>
              <a:rPr kumimoji="0" lang="sv-SE" altLang="LID4096" sz="1800" b="0" strike="noStrike" cap="none" normalizeH="0" baseline="0" dirty="0">
                <a:ln>
                  <a:noFill/>
                </a:ln>
                <a:solidFill>
                  <a:srgbClr val="C00000"/>
                </a:solidFill>
                <a:effectLst/>
              </a:rPr>
              <a:t> du inte håller dig vaken ska jag komma som en </a:t>
            </a:r>
            <a:r>
              <a:rPr kumimoji="0" lang="sv-SE" altLang="LID4096" sz="1800" b="0" i="1" strike="noStrike" cap="none" normalizeH="0" baseline="0" dirty="0">
                <a:ln>
                  <a:noFill/>
                </a:ln>
                <a:solidFill>
                  <a:srgbClr val="C00000"/>
                </a:solidFill>
                <a:effectLst>
                  <a:outerShdw blurRad="38100" dist="38100" dir="2700000" algn="tl">
                    <a:srgbClr val="000000">
                      <a:alpha val="43137"/>
                    </a:srgbClr>
                  </a:outerShdw>
                </a:effectLst>
              </a:rPr>
              <a:t>tjuv</a:t>
            </a:r>
            <a:r>
              <a:rPr kumimoji="0" lang="sv-SE" altLang="LID4096" sz="1800" b="0" strike="noStrike" cap="none" normalizeH="0" baseline="0" dirty="0">
                <a:ln>
                  <a:noFill/>
                </a:ln>
                <a:solidFill>
                  <a:srgbClr val="C00000"/>
                </a:solidFill>
                <a:effectLst/>
              </a:rPr>
              <a:t>, och du ska inte veta vilken stund jag kommer över dig. </a:t>
            </a:r>
            <a:r>
              <a:rPr kumimoji="0" lang="sv-SE" altLang="LID4096" sz="1400" b="0" strike="noStrike" cap="none" normalizeH="0" baseline="0" dirty="0">
                <a:ln>
                  <a:noFill/>
                </a:ln>
                <a:effectLst/>
              </a:rPr>
              <a:t>(Upp 3:3)</a:t>
            </a:r>
            <a:endParaRPr kumimoji="0" lang="sv-SE" altLang="LID4096" sz="1800" b="0" strike="noStrike" cap="none" normalizeH="0" baseline="0" dirty="0">
              <a:ln>
                <a:noFill/>
              </a:ln>
              <a:effectLst/>
            </a:endParaRPr>
          </a:p>
          <a:p>
            <a:pPr>
              <a:lnSpc>
                <a:spcPts val="2000"/>
              </a:lnSpc>
              <a:spcBef>
                <a:spcPts val="900"/>
              </a:spcBef>
            </a:pPr>
            <a:r>
              <a:rPr lang="sv-SE" dirty="0"/>
              <a:t>Återkomsten </a:t>
            </a:r>
            <a:r>
              <a:rPr lang="sv-SE" i="1" u="sng" dirty="0"/>
              <a:t>är</a:t>
            </a:r>
            <a:r>
              <a:rPr lang="sv-SE" dirty="0"/>
              <a:t> inte nära förestående idag, men </a:t>
            </a:r>
            <a:r>
              <a:rPr lang="sv-SE" i="1" u="sng" dirty="0"/>
              <a:t>kommer att bli</a:t>
            </a:r>
            <a:r>
              <a:rPr lang="sv-SE" dirty="0"/>
              <a:t> det:</a:t>
            </a:r>
          </a:p>
          <a:p>
            <a:pPr marL="355600" indent="-177800">
              <a:lnSpc>
                <a:spcPts val="2000"/>
              </a:lnSpc>
              <a:buFont typeface="Arial" panose="020B0604020202020204" pitchFamily="34" charset="0"/>
              <a:buChar char="•"/>
            </a:pPr>
            <a:r>
              <a:rPr lang="sv-SE" sz="1800" dirty="0">
                <a:solidFill>
                  <a:srgbClr val="C00000"/>
                </a:solidFill>
                <a:effectLst/>
              </a:rPr>
              <a:t>Jag kommer </a:t>
            </a:r>
            <a:r>
              <a:rPr lang="sv-SE" sz="1800" strike="sngStrike" dirty="0">
                <a:solidFill>
                  <a:srgbClr val="C00000"/>
                </a:solidFill>
                <a:effectLst/>
              </a:rPr>
              <a:t>snart</a:t>
            </a:r>
            <a:r>
              <a:rPr lang="sv-SE" sz="1800" dirty="0">
                <a:solidFill>
                  <a:srgbClr val="C00000"/>
                </a:solidFill>
                <a:effectLst/>
              </a:rPr>
              <a:t> </a:t>
            </a:r>
            <a:r>
              <a:rPr lang="sv-SE" sz="1800" i="1" u="sng" dirty="0">
                <a:solidFill>
                  <a:srgbClr val="C00000"/>
                </a:solidFill>
                <a:effectLst/>
              </a:rPr>
              <a:t>hastigt</a:t>
            </a:r>
            <a:r>
              <a:rPr lang="sv-SE" sz="1800" dirty="0">
                <a:solidFill>
                  <a:srgbClr val="C00000"/>
                </a:solidFill>
                <a:effectLst/>
              </a:rPr>
              <a:t>. </a:t>
            </a:r>
            <a:r>
              <a:rPr lang="sv-SE" sz="1400" dirty="0">
                <a:effectLst/>
              </a:rPr>
              <a:t>(4 gånger i Upp 3 &amp; 22)</a:t>
            </a:r>
            <a:endParaRPr lang="LID4096" sz="1800" dirty="0"/>
          </a:p>
          <a:p>
            <a:pPr marL="355600" indent="-177800">
              <a:lnSpc>
                <a:spcPts val="2000"/>
              </a:lnSpc>
              <a:buFont typeface="Arial" panose="020B0604020202020204" pitchFamily="34" charset="0"/>
              <a:buChar char="•"/>
            </a:pPr>
            <a:r>
              <a:rPr lang="sv-SE" sz="1800" dirty="0">
                <a:solidFill>
                  <a:srgbClr val="C00000"/>
                </a:solidFill>
                <a:effectLst/>
              </a:rPr>
              <a:t>På samma sätt vet ni, </a:t>
            </a:r>
            <a:r>
              <a:rPr lang="sv-SE" sz="1800" i="1" u="sng" dirty="0">
                <a:solidFill>
                  <a:srgbClr val="C00000"/>
                </a:solidFill>
                <a:effectLst/>
              </a:rPr>
              <a:t>när ni ser allt detta</a:t>
            </a:r>
            <a:r>
              <a:rPr lang="sv-SE" sz="1800" dirty="0">
                <a:solidFill>
                  <a:srgbClr val="C00000"/>
                </a:solidFill>
                <a:effectLst/>
              </a:rPr>
              <a:t>, att han är nära och </a:t>
            </a:r>
            <a:r>
              <a:rPr lang="sv-SE" sz="1800" i="1" u="sng" dirty="0">
                <a:solidFill>
                  <a:srgbClr val="C00000"/>
                </a:solidFill>
                <a:effectLst/>
              </a:rPr>
              <a:t>står för dörren</a:t>
            </a:r>
            <a:r>
              <a:rPr lang="sv-SE" sz="1800" dirty="0">
                <a:solidFill>
                  <a:srgbClr val="C00000"/>
                </a:solidFill>
                <a:effectLst/>
              </a:rPr>
              <a:t>. </a:t>
            </a:r>
            <a:r>
              <a:rPr lang="sv-SE" sz="1400" dirty="0">
                <a:effectLst/>
                <a:highlight>
                  <a:srgbClr val="FFFFFF"/>
                </a:highlight>
              </a:rPr>
              <a:t>(Matt 24:33)</a:t>
            </a:r>
            <a:r>
              <a:rPr lang="sv-SE" sz="1400" dirty="0">
                <a:solidFill>
                  <a:schemeClr val="bg1"/>
                </a:solidFill>
                <a:effectLst/>
                <a:highlight>
                  <a:srgbClr val="FFFFFF"/>
                </a:highlight>
              </a:rPr>
              <a:t>d</a:t>
            </a:r>
            <a:r>
              <a:rPr lang="sv-SE" sz="1400" dirty="0">
                <a:effectLst/>
                <a:highlight>
                  <a:srgbClr val="FFFFFF"/>
                </a:highlight>
              </a:rPr>
              <a:t> </a:t>
            </a:r>
            <a:endParaRPr lang="sv-SE" dirty="0">
              <a:highlight>
                <a:srgbClr val="FFFFFF"/>
              </a:highlight>
            </a:endParaRPr>
          </a:p>
        </p:txBody>
      </p:sp>
      <p:pic>
        <p:nvPicPr>
          <p:cNvPr id="8" name="Bildobjekt 7">
            <a:extLst>
              <a:ext uri="{FF2B5EF4-FFF2-40B4-BE49-F238E27FC236}">
                <a16:creationId xmlns:a16="http://schemas.microsoft.com/office/drawing/2014/main" id="{C8EC1DF3-476C-40FC-A888-05D60B338EBA}"/>
              </a:ext>
            </a:extLst>
          </p:cNvPr>
          <p:cNvPicPr>
            <a:picLocks noChangeAspect="1"/>
          </p:cNvPicPr>
          <p:nvPr/>
        </p:nvPicPr>
        <p:blipFill rotWithShape="1">
          <a:blip r:embed="rId4"/>
          <a:srcRect l="7958" t="1128" r="1958" b="970"/>
          <a:stretch/>
        </p:blipFill>
        <p:spPr>
          <a:xfrm>
            <a:off x="65479" y="684000"/>
            <a:ext cx="3264573" cy="3259260"/>
          </a:xfrm>
          <a:custGeom>
            <a:avLst/>
            <a:gdLst>
              <a:gd name="connsiteX0" fmla="*/ 202608 w 3420982"/>
              <a:gd name="connsiteY0" fmla="*/ 0 h 2605191"/>
              <a:gd name="connsiteX1" fmla="*/ 3218374 w 3420982"/>
              <a:gd name="connsiteY1" fmla="*/ 0 h 2605191"/>
              <a:gd name="connsiteX2" fmla="*/ 3286563 w 3420982"/>
              <a:gd name="connsiteY2" fmla="*/ 146462 h 2605191"/>
              <a:gd name="connsiteX3" fmla="*/ 3420982 w 3420982"/>
              <a:gd name="connsiteY3" fmla="*/ 835360 h 2605191"/>
              <a:gd name="connsiteX4" fmla="*/ 1710491 w 3420982"/>
              <a:gd name="connsiteY4" fmla="*/ 2605191 h 2605191"/>
              <a:gd name="connsiteX5" fmla="*/ 0 w 3420982"/>
              <a:gd name="connsiteY5" fmla="*/ 835360 h 2605191"/>
              <a:gd name="connsiteX6" fmla="*/ 134419 w 3420982"/>
              <a:gd name="connsiteY6" fmla="*/ 146462 h 260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982" h="2605191">
                <a:moveTo>
                  <a:pt x="202608" y="0"/>
                </a:moveTo>
                <a:lnTo>
                  <a:pt x="3218374" y="0"/>
                </a:lnTo>
                <a:lnTo>
                  <a:pt x="3286563" y="146462"/>
                </a:lnTo>
                <a:cubicBezTo>
                  <a:pt x="3373119" y="358202"/>
                  <a:pt x="3420982" y="590997"/>
                  <a:pt x="3420982" y="835360"/>
                </a:cubicBezTo>
                <a:cubicBezTo>
                  <a:pt x="3420982" y="1812811"/>
                  <a:pt x="2655169" y="2605191"/>
                  <a:pt x="1710491" y="2605191"/>
                </a:cubicBezTo>
                <a:cubicBezTo>
                  <a:pt x="765813" y="2605191"/>
                  <a:pt x="0" y="1812811"/>
                  <a:pt x="0" y="835360"/>
                </a:cubicBezTo>
                <a:cubicBezTo>
                  <a:pt x="0" y="590997"/>
                  <a:pt x="47863" y="358202"/>
                  <a:pt x="134419" y="146462"/>
                </a:cubicBezTo>
                <a:close/>
              </a:path>
            </a:pathLst>
          </a:custGeom>
        </p:spPr>
      </p:pic>
    </p:spTree>
    <p:custDataLst>
      <p:tags r:id="rId1"/>
    </p:custDataLst>
    <p:extLst>
      <p:ext uri="{BB962C8B-B14F-4D97-AF65-F5344CB8AC3E}">
        <p14:creationId xmlns:p14="http://schemas.microsoft.com/office/powerpoint/2010/main" val="2773691812"/>
      </p:ext>
    </p:extLst>
  </p:cSld>
  <p:clrMapOvr>
    <a:masterClrMapping/>
  </p:clrMapOvr>
  <p:transition advTm="59570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fade">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fade">
                                      <p:cBhvr>
                                        <p:cTn id="6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BC48ACDF-2BB6-4D46-BD77-721612C7D6AA}"/>
              </a:ext>
            </a:extLst>
          </p:cNvPr>
          <p:cNvSpPr txBox="1"/>
          <p:nvPr/>
        </p:nvSpPr>
        <p:spPr>
          <a:xfrm>
            <a:off x="-2" y="5821378"/>
            <a:ext cx="12192001" cy="1036623"/>
          </a:xfrm>
          <a:prstGeom prst="rect">
            <a:avLst/>
          </a:prstGeom>
          <a:solidFill>
            <a:schemeClr val="accent2">
              <a:lumMod val="60000"/>
              <a:lumOff val="40000"/>
            </a:schemeClr>
          </a:solidFill>
          <a:ln w="57150">
            <a:noFill/>
          </a:ln>
        </p:spPr>
        <p:style>
          <a:lnRef idx="2">
            <a:schemeClr val="accent6"/>
          </a:lnRef>
          <a:fillRef idx="1">
            <a:schemeClr val="lt1"/>
          </a:fillRef>
          <a:effectRef idx="0">
            <a:schemeClr val="accent6"/>
          </a:effectRef>
          <a:fontRef idx="minor">
            <a:schemeClr val="dk1"/>
          </a:fontRef>
        </p:style>
        <p:txBody>
          <a:bodyPr wrap="square" tIns="72000" bIns="252000" anchor="b">
            <a:noAutofit/>
          </a:bodyPr>
          <a:lstStyle/>
          <a:p>
            <a:pPr algn="ctr"/>
            <a:r>
              <a:rPr lang="sv-SE" sz="2200" dirty="0">
                <a:solidFill>
                  <a:schemeClr val="tx1"/>
                </a:solidFill>
              </a:rPr>
              <a:t>Jesus talar om saker som ska ske </a:t>
            </a:r>
            <a:r>
              <a:rPr lang="sv-SE" sz="2200" dirty="0">
                <a:solidFill>
                  <a:srgbClr val="C00000"/>
                </a:solidFill>
              </a:rPr>
              <a:t>s</a:t>
            </a:r>
            <a:r>
              <a:rPr lang="sv-SE" sz="2200" dirty="0">
                <a:solidFill>
                  <a:srgbClr val="C00000"/>
                </a:solidFill>
                <a:effectLst/>
              </a:rPr>
              <a:t>trax </a:t>
            </a:r>
            <a:r>
              <a:rPr lang="sv-SE" sz="2200" b="1" i="1" u="sng" dirty="0">
                <a:solidFill>
                  <a:srgbClr val="C00000"/>
                </a:solidFill>
                <a:effectLst/>
              </a:rPr>
              <a:t>efter</a:t>
            </a:r>
            <a:r>
              <a:rPr lang="sv-SE" sz="2200" dirty="0">
                <a:solidFill>
                  <a:srgbClr val="C00000"/>
                </a:solidFill>
                <a:effectLst/>
              </a:rPr>
              <a:t> de dagarnas </a:t>
            </a:r>
            <a:r>
              <a:rPr lang="sv-SE" sz="2200" i="1" u="sng" dirty="0">
                <a:solidFill>
                  <a:srgbClr val="C00000"/>
                </a:solidFill>
                <a:effectLst/>
              </a:rPr>
              <a:t>nöd</a:t>
            </a:r>
            <a:r>
              <a:rPr lang="sv-SE" sz="2200" dirty="0">
                <a:effectLst/>
              </a:rPr>
              <a:t> </a:t>
            </a:r>
            <a:r>
              <a:rPr lang="sv-SE" sz="1600" dirty="0">
                <a:solidFill>
                  <a:schemeClr val="tx1"/>
                </a:solidFill>
                <a:effectLst/>
              </a:rPr>
              <a:t>(Matt 24:29)</a:t>
            </a:r>
            <a:r>
              <a:rPr lang="sv-SE" sz="2200" dirty="0">
                <a:solidFill>
                  <a:schemeClr val="tx1"/>
                </a:solidFill>
                <a:effectLst/>
              </a:rPr>
              <a:t>, och då gör Paulus det också!</a:t>
            </a:r>
            <a:endParaRPr lang="LID4096" sz="2200" dirty="0">
              <a:solidFill>
                <a:schemeClr val="tx1"/>
              </a:solidFill>
            </a:endParaRPr>
          </a:p>
        </p:txBody>
      </p:sp>
      <p:sp>
        <p:nvSpPr>
          <p:cNvPr id="2" name="Rubrik 1">
            <a:extLst>
              <a:ext uri="{FF2B5EF4-FFF2-40B4-BE49-F238E27FC236}">
                <a16:creationId xmlns:a16="http://schemas.microsoft.com/office/drawing/2014/main" id="{2695254D-4BEF-4DFD-A581-96D84074D6D0}"/>
              </a:ext>
            </a:extLst>
          </p:cNvPr>
          <p:cNvSpPr>
            <a:spLocks noGrp="1"/>
          </p:cNvSpPr>
          <p:nvPr>
            <p:ph type="title"/>
          </p:nvPr>
        </p:nvSpPr>
        <p:spPr/>
        <p:txBody>
          <a:bodyPr/>
          <a:lstStyle/>
          <a:p>
            <a:r>
              <a:rPr lang="sv-SE" dirty="0"/>
              <a:t>1 Tess 4 – </a:t>
            </a:r>
            <a:r>
              <a:rPr lang="sv-SE" i="1" u="sng" dirty="0"/>
              <a:t>När</a:t>
            </a:r>
            <a:r>
              <a:rPr lang="sv-SE" dirty="0"/>
              <a:t> sker uppryckandet?</a:t>
            </a:r>
            <a:endParaRPr lang="LID4096" dirty="0"/>
          </a:p>
        </p:txBody>
      </p:sp>
      <p:sp>
        <p:nvSpPr>
          <p:cNvPr id="3" name="textruta 2">
            <a:extLst>
              <a:ext uri="{FF2B5EF4-FFF2-40B4-BE49-F238E27FC236}">
                <a16:creationId xmlns:a16="http://schemas.microsoft.com/office/drawing/2014/main" id="{B0587EB4-CB5D-49CB-ACEE-D7FEE370AE04}"/>
              </a:ext>
            </a:extLst>
          </p:cNvPr>
          <p:cNvSpPr txBox="1"/>
          <p:nvPr/>
        </p:nvSpPr>
        <p:spPr>
          <a:xfrm>
            <a:off x="78608" y="727169"/>
            <a:ext cx="9601200" cy="656590"/>
          </a:xfrm>
          <a:prstGeom prst="rect">
            <a:avLst/>
          </a:prstGeom>
          <a:solidFill>
            <a:schemeClr val="bg1">
              <a:lumMod val="95000"/>
            </a:schemeClr>
          </a:solidFill>
          <a:ln w="28575">
            <a:solidFill>
              <a:schemeClr val="bg1">
                <a:lumMod val="50000"/>
              </a:schemeClr>
            </a:solidFill>
          </a:ln>
        </p:spPr>
        <p:txBody>
          <a:bodyPr wrap="square" lIns="180000" rtlCol="0">
            <a:spAutoFit/>
          </a:bodyPr>
          <a:lstStyle/>
          <a:p>
            <a:pPr algn="ctr">
              <a:lnSpc>
                <a:spcPts val="2200"/>
              </a:lnSpc>
            </a:pPr>
            <a:r>
              <a:rPr lang="sv-SE" sz="2000" dirty="0">
                <a:solidFill>
                  <a:srgbClr val="C00000"/>
                </a:solidFill>
              </a:rPr>
              <a:t>De som har dött i Kristus ska uppstå först. Därefter ska vi som lever och är kvar </a:t>
            </a:r>
            <a:r>
              <a:rPr lang="sv-SE" sz="2000" b="1" i="1" dirty="0">
                <a:solidFill>
                  <a:srgbClr val="C00000"/>
                </a:solidFill>
              </a:rPr>
              <a:t>ryckas upp</a:t>
            </a:r>
            <a:br>
              <a:rPr lang="sv-SE" sz="2000" i="1" dirty="0">
                <a:solidFill>
                  <a:srgbClr val="C00000"/>
                </a:solidFill>
              </a:rPr>
            </a:br>
            <a:r>
              <a:rPr lang="sv-SE" sz="2000" dirty="0">
                <a:solidFill>
                  <a:srgbClr val="C00000"/>
                </a:solidFill>
              </a:rPr>
              <a:t>bland skyar tillsammans med dem för att möta Herren i rymden.</a:t>
            </a:r>
            <a:r>
              <a:rPr lang="sv-SE" sz="2000" dirty="0"/>
              <a:t> </a:t>
            </a:r>
            <a:r>
              <a:rPr lang="sv-SE" sz="1600" dirty="0"/>
              <a:t>(1 Tess 4:16-17)</a:t>
            </a:r>
            <a:endParaRPr lang="sv-SE" sz="2000" dirty="0"/>
          </a:p>
        </p:txBody>
      </p:sp>
      <p:graphicFrame>
        <p:nvGraphicFramePr>
          <p:cNvPr id="8" name="Tabell Nivå 1">
            <a:extLst>
              <a:ext uri="{FF2B5EF4-FFF2-40B4-BE49-F238E27FC236}">
                <a16:creationId xmlns:a16="http://schemas.microsoft.com/office/drawing/2014/main" id="{D92FB455-AE18-44D4-AE07-80DB32FACFEF}"/>
              </a:ext>
            </a:extLst>
          </p:cNvPr>
          <p:cNvGraphicFramePr>
            <a:graphicFrameLocks noGrp="1"/>
          </p:cNvGraphicFramePr>
          <p:nvPr>
            <p:extLst>
              <p:ext uri="{D42A27DB-BD31-4B8C-83A1-F6EECF244321}">
                <p14:modId xmlns:p14="http://schemas.microsoft.com/office/powerpoint/2010/main" val="372793777"/>
              </p:ext>
            </p:extLst>
          </p:nvPr>
        </p:nvGraphicFramePr>
        <p:xfrm>
          <a:off x="110507" y="1490727"/>
          <a:ext cx="11946626" cy="4571600"/>
        </p:xfrm>
        <a:graphic>
          <a:graphicData uri="http://schemas.openxmlformats.org/drawingml/2006/table">
            <a:tbl>
              <a:tblPr firstRow="1">
                <a:tableStyleId>{D7AC3CCA-C797-4891-BE02-D94E43425B78}</a:tableStyleId>
              </a:tblPr>
              <a:tblGrid>
                <a:gridCol w="1847766">
                  <a:extLst>
                    <a:ext uri="{9D8B030D-6E8A-4147-A177-3AD203B41FA5}">
                      <a16:colId xmlns:a16="http://schemas.microsoft.com/office/drawing/2014/main" val="969487926"/>
                    </a:ext>
                  </a:extLst>
                </a:gridCol>
                <a:gridCol w="6141855">
                  <a:extLst>
                    <a:ext uri="{9D8B030D-6E8A-4147-A177-3AD203B41FA5}">
                      <a16:colId xmlns:a16="http://schemas.microsoft.com/office/drawing/2014/main" val="1304996780"/>
                    </a:ext>
                  </a:extLst>
                </a:gridCol>
                <a:gridCol w="3957005">
                  <a:extLst>
                    <a:ext uri="{9D8B030D-6E8A-4147-A177-3AD203B41FA5}">
                      <a16:colId xmlns:a16="http://schemas.microsoft.com/office/drawing/2014/main" val="2430108479"/>
                    </a:ext>
                  </a:extLst>
                </a:gridCol>
              </a:tblGrid>
              <a:tr h="370840">
                <a:tc>
                  <a:txBody>
                    <a:bodyPr/>
                    <a:lstStyle/>
                    <a:p>
                      <a:endParaRPr lang="LID4096" sz="1800" dirty="0"/>
                    </a:p>
                  </a:txBody>
                  <a:tcPr>
                    <a:lnL w="12700" cmpd="sng">
                      <a:noFill/>
                    </a:lnL>
                    <a:lnT w="12700" cmpd="sng">
                      <a:noFill/>
                    </a:lnT>
                    <a:noFill/>
                  </a:tcPr>
                </a:tc>
                <a:tc>
                  <a:txBody>
                    <a:bodyPr/>
                    <a:lstStyle/>
                    <a:p>
                      <a:r>
                        <a:rPr lang="sv-SE" sz="1800" dirty="0">
                          <a:solidFill>
                            <a:srgbClr val="FFE132"/>
                          </a:solidFill>
                          <a:effectLst>
                            <a:outerShdw blurRad="38100" dist="38100" dir="2700000" algn="tl">
                              <a:srgbClr val="000000">
                                <a:alpha val="43137"/>
                              </a:srgbClr>
                            </a:outerShdw>
                          </a:effectLst>
                        </a:rPr>
                        <a:t>Jesus</a:t>
                      </a:r>
                      <a:r>
                        <a:rPr lang="sv-SE" sz="1600" dirty="0">
                          <a:solidFill>
                            <a:schemeClr val="bg1"/>
                          </a:solidFill>
                        </a:rPr>
                        <a:t> i Matt 24, Mark 13, Luk 21</a:t>
                      </a:r>
                      <a:endParaRPr lang="LID4096" sz="1600" dirty="0">
                        <a:solidFill>
                          <a:schemeClr val="bg1"/>
                        </a:solidFill>
                      </a:endParaRPr>
                    </a:p>
                  </a:txBody>
                  <a:tcPr>
                    <a:solidFill>
                      <a:schemeClr val="bg1">
                        <a:lumMod val="50000"/>
                      </a:schemeClr>
                    </a:solidFill>
                  </a:tcPr>
                </a:tc>
                <a:tc>
                  <a:txBody>
                    <a:bodyPr/>
                    <a:lstStyle/>
                    <a:p>
                      <a:r>
                        <a:rPr lang="sv-SE" sz="1800" dirty="0">
                          <a:solidFill>
                            <a:srgbClr val="FFE132"/>
                          </a:solidFill>
                          <a:effectLst>
                            <a:outerShdw blurRad="38100" dist="38100" dir="2700000" algn="tl">
                              <a:srgbClr val="000000">
                                <a:alpha val="43137"/>
                              </a:srgbClr>
                            </a:outerShdw>
                          </a:effectLst>
                        </a:rPr>
                        <a:t>Paulus</a:t>
                      </a:r>
                      <a:r>
                        <a:rPr lang="sv-SE" sz="1600" dirty="0">
                          <a:solidFill>
                            <a:schemeClr val="bg1"/>
                          </a:solidFill>
                        </a:rPr>
                        <a:t> i 1 Tess 4-5</a:t>
                      </a:r>
                      <a:endParaRPr lang="LID4096" sz="1600" dirty="0">
                        <a:solidFill>
                          <a:schemeClr val="bg1"/>
                        </a:solidFill>
                      </a:endParaRPr>
                    </a:p>
                  </a:txBody>
                  <a:tcPr>
                    <a:solidFill>
                      <a:schemeClr val="bg1">
                        <a:lumMod val="50000"/>
                      </a:schemeClr>
                    </a:solidFill>
                  </a:tcPr>
                </a:tc>
                <a:extLst>
                  <a:ext uri="{0D108BD9-81ED-4DB2-BD59-A6C34878D82A}">
                    <a16:rowId xmlns:a16="http://schemas.microsoft.com/office/drawing/2014/main" val="59265557"/>
                  </a:ext>
                </a:extLst>
              </a:tr>
              <a:tr h="540000">
                <a:tc>
                  <a:txBody>
                    <a:bodyPr/>
                    <a:lstStyle/>
                    <a:p>
                      <a:r>
                        <a:rPr lang="sv-SE" sz="1600" b="1" dirty="0">
                          <a:solidFill>
                            <a:schemeClr val="bg1"/>
                          </a:solidFill>
                        </a:rPr>
                        <a:t>Herren kommer </a:t>
                      </a:r>
                      <a:br>
                        <a:rPr lang="sv-SE" sz="1600" b="1" dirty="0">
                          <a:solidFill>
                            <a:schemeClr val="bg1"/>
                          </a:solidFill>
                        </a:rPr>
                      </a:br>
                      <a:r>
                        <a:rPr lang="sv-SE" sz="1600" b="1" dirty="0">
                          <a:solidFill>
                            <a:schemeClr val="bg1"/>
                          </a:solidFill>
                        </a:rPr>
                        <a:t>från himlen</a:t>
                      </a:r>
                      <a:endParaRPr lang="LID4096" sz="1600" b="1" dirty="0">
                        <a:solidFill>
                          <a:schemeClr val="bg1"/>
                        </a:solidFill>
                      </a:endParaRPr>
                    </a:p>
                  </a:txBody>
                  <a:tcPr>
                    <a:solidFill>
                      <a:schemeClr val="bg1">
                        <a:lumMod val="50000"/>
                      </a:schemeClr>
                    </a:solidFill>
                  </a:tcPr>
                </a:tc>
                <a:tc>
                  <a:txBody>
                    <a:bodyPr/>
                    <a:lstStyle/>
                    <a:p>
                      <a:endParaRPr lang="LID4096" sz="1600" dirty="0"/>
                    </a:p>
                  </a:txBody>
                  <a:tcPr marR="0"/>
                </a:tc>
                <a:tc>
                  <a:txBody>
                    <a:bodyPr/>
                    <a:lstStyle/>
                    <a:p>
                      <a:endParaRPr lang="LID4096" sz="1600" dirty="0"/>
                    </a:p>
                  </a:txBody>
                  <a:tcPr marR="0"/>
                </a:tc>
                <a:extLst>
                  <a:ext uri="{0D108BD9-81ED-4DB2-BD59-A6C34878D82A}">
                    <a16:rowId xmlns:a16="http://schemas.microsoft.com/office/drawing/2014/main" val="3880040415"/>
                  </a:ext>
                </a:extLst>
              </a:tr>
              <a:tr h="324000">
                <a:tc>
                  <a:txBody>
                    <a:bodyPr/>
                    <a:lstStyle/>
                    <a:p>
                      <a:r>
                        <a:rPr lang="sv-SE" sz="1600" b="1" dirty="0">
                          <a:solidFill>
                            <a:schemeClr val="bg1"/>
                          </a:solidFill>
                        </a:rPr>
                        <a:t>Basuner</a:t>
                      </a:r>
                      <a:endParaRPr lang="LID4096" sz="1600" b="1" dirty="0">
                        <a:solidFill>
                          <a:schemeClr val="bg1"/>
                        </a:solidFill>
                      </a:endParaRPr>
                    </a:p>
                  </a:txBody>
                  <a:tcPr>
                    <a:solidFill>
                      <a:schemeClr val="bg1">
                        <a:lumMod val="50000"/>
                      </a:schemeClr>
                    </a:solidFill>
                  </a:tcPr>
                </a:tc>
                <a:tc>
                  <a:txBody>
                    <a:bodyPr/>
                    <a:lstStyle/>
                    <a:p>
                      <a:endParaRPr lang="LID4096" sz="1600" dirty="0">
                        <a:solidFill>
                          <a:srgbClr val="C00000"/>
                        </a:solidFill>
                      </a:endParaRPr>
                    </a:p>
                  </a:txBody>
                  <a:tcPr marR="0"/>
                </a:tc>
                <a:tc rowSpan="2">
                  <a:txBody>
                    <a:bodyPr/>
                    <a:lstStyle/>
                    <a:p>
                      <a:endParaRPr lang="LID4096" sz="1600" dirty="0"/>
                    </a:p>
                  </a:txBody>
                  <a:tcPr marR="0"/>
                </a:tc>
                <a:extLst>
                  <a:ext uri="{0D108BD9-81ED-4DB2-BD59-A6C34878D82A}">
                    <a16:rowId xmlns:a16="http://schemas.microsoft.com/office/drawing/2014/main" val="3341000411"/>
                  </a:ext>
                </a:extLst>
              </a:tr>
              <a:tr h="370840">
                <a:tc>
                  <a:txBody>
                    <a:bodyPr/>
                    <a:lstStyle/>
                    <a:p>
                      <a:r>
                        <a:rPr lang="sv-SE" sz="1600" b="1" dirty="0">
                          <a:solidFill>
                            <a:schemeClr val="bg1"/>
                          </a:solidFill>
                        </a:rPr>
                        <a:t>Änglar</a:t>
                      </a:r>
                      <a:endParaRPr lang="LID4096" sz="1600" b="1" dirty="0">
                        <a:solidFill>
                          <a:schemeClr val="bg1"/>
                        </a:solidFill>
                      </a:endParaRPr>
                    </a:p>
                  </a:txBody>
                  <a:tcPr>
                    <a:solidFill>
                      <a:schemeClr val="bg1">
                        <a:lumMod val="50000"/>
                      </a:schemeClr>
                    </a:solidFill>
                  </a:tcPr>
                </a:tc>
                <a:tc>
                  <a:txBody>
                    <a:bodyPr/>
                    <a:lstStyle/>
                    <a:p>
                      <a:endParaRPr lang="LID4096" sz="1600" dirty="0">
                        <a:solidFill>
                          <a:srgbClr val="C00000"/>
                        </a:solidFill>
                      </a:endParaRPr>
                    </a:p>
                  </a:txBody>
                  <a:tcPr marR="0"/>
                </a:tc>
                <a:tc vMerge="1">
                  <a:txBody>
                    <a:bodyPr/>
                    <a:lstStyle/>
                    <a:p>
                      <a:endParaRPr lang="LID4096" sz="1400" dirty="0"/>
                    </a:p>
                  </a:txBody>
                  <a:tcPr/>
                </a:tc>
                <a:extLst>
                  <a:ext uri="{0D108BD9-81ED-4DB2-BD59-A6C34878D82A}">
                    <a16:rowId xmlns:a16="http://schemas.microsoft.com/office/drawing/2014/main" val="2868622818"/>
                  </a:ext>
                </a:extLst>
              </a:tr>
              <a:tr h="82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solidFill>
                            <a:schemeClr val="bg1"/>
                          </a:solidFill>
                        </a:rPr>
                        <a:t>Uppryckande av </a:t>
                      </a:r>
                      <a:br>
                        <a:rPr lang="sv-SE" sz="1600" b="1" dirty="0">
                          <a:solidFill>
                            <a:schemeClr val="bg1"/>
                          </a:solidFill>
                        </a:rPr>
                      </a:br>
                      <a:r>
                        <a:rPr lang="sv-SE" sz="1600" b="1" dirty="0">
                          <a:solidFill>
                            <a:schemeClr val="bg1"/>
                          </a:solidFill>
                        </a:rPr>
                        <a:t>de levande</a:t>
                      </a:r>
                      <a:endParaRPr lang="LID4096" sz="1600" b="1" dirty="0">
                        <a:solidFill>
                          <a:schemeClr val="bg1"/>
                        </a:solidFill>
                      </a:endParaRPr>
                    </a:p>
                  </a:txBody>
                  <a:tcPr>
                    <a:solidFill>
                      <a:schemeClr val="bg1">
                        <a:lumMod val="50000"/>
                      </a:schemeClr>
                    </a:solidFill>
                  </a:tcPr>
                </a:tc>
                <a:tc>
                  <a:txBody>
                    <a:bodyPr/>
                    <a:lstStyle/>
                    <a:p>
                      <a:endParaRPr lang="LID4096" sz="1600" dirty="0"/>
                    </a:p>
                  </a:txBody>
                  <a:tcPr marR="0"/>
                </a:tc>
                <a:tc>
                  <a:txBody>
                    <a:bodyPr/>
                    <a:lstStyle/>
                    <a:p>
                      <a:endParaRPr lang="LID4096" sz="1600" dirty="0"/>
                    </a:p>
                  </a:txBody>
                  <a:tcPr marR="0"/>
                </a:tc>
                <a:extLst>
                  <a:ext uri="{0D108BD9-81ED-4DB2-BD59-A6C34878D82A}">
                    <a16:rowId xmlns:a16="http://schemas.microsoft.com/office/drawing/2014/main" val="3411042361"/>
                  </a:ext>
                </a:extLst>
              </a:tr>
              <a:tr h="594000">
                <a:tc>
                  <a:txBody>
                    <a:bodyPr/>
                    <a:lstStyle/>
                    <a:p>
                      <a:r>
                        <a:rPr lang="sv-SE" sz="1600" b="1" dirty="0">
                          <a:solidFill>
                            <a:schemeClr val="bg1"/>
                          </a:solidFill>
                        </a:rPr>
                        <a:t>Tjuven om natten</a:t>
                      </a:r>
                      <a:endParaRPr lang="LID4096" sz="1600" b="1" dirty="0">
                        <a:solidFill>
                          <a:schemeClr val="bg1"/>
                        </a:solidFill>
                      </a:endParaRPr>
                    </a:p>
                  </a:txBody>
                  <a:tcPr>
                    <a:solidFill>
                      <a:schemeClr val="bg1">
                        <a:lumMod val="50000"/>
                      </a:schemeClr>
                    </a:solidFill>
                  </a:tcPr>
                </a:tc>
                <a:tc>
                  <a:txBody>
                    <a:bodyPr/>
                    <a:lstStyle/>
                    <a:p>
                      <a:endParaRPr lang="LID4096" sz="1200" dirty="0"/>
                    </a:p>
                  </a:txBody>
                  <a:tcPr marR="0"/>
                </a:tc>
                <a:tc>
                  <a:txBody>
                    <a:bodyPr/>
                    <a:lstStyle/>
                    <a:p>
                      <a:endParaRPr lang="LID4096" sz="1600" dirty="0"/>
                    </a:p>
                  </a:txBody>
                  <a:tcPr marR="0"/>
                </a:tc>
                <a:extLst>
                  <a:ext uri="{0D108BD9-81ED-4DB2-BD59-A6C34878D82A}">
                    <a16:rowId xmlns:a16="http://schemas.microsoft.com/office/drawing/2014/main" val="2405334865"/>
                  </a:ext>
                </a:extLst>
              </a:tr>
              <a:tr h="324000">
                <a:tc>
                  <a:txBody>
                    <a:bodyPr/>
                    <a:lstStyle/>
                    <a:p>
                      <a:r>
                        <a:rPr lang="sv-SE" sz="1600" b="1" dirty="0">
                          <a:solidFill>
                            <a:schemeClr val="bg1"/>
                          </a:solidFill>
                        </a:rPr>
                        <a:t>Varning för att sova</a:t>
                      </a:r>
                      <a:endParaRPr lang="LID4096" sz="1600" b="1" dirty="0">
                        <a:solidFill>
                          <a:schemeClr val="bg1"/>
                        </a:solidFill>
                      </a:endParaRPr>
                    </a:p>
                  </a:txBody>
                  <a:tcPr>
                    <a:solidFill>
                      <a:schemeClr val="bg1">
                        <a:lumMod val="50000"/>
                      </a:schemeClr>
                    </a:solidFill>
                  </a:tcPr>
                </a:tc>
                <a:tc>
                  <a:txBody>
                    <a:bodyPr/>
                    <a:lstStyle/>
                    <a:p>
                      <a:endParaRPr lang="LID4096" sz="1600" dirty="0"/>
                    </a:p>
                  </a:txBody>
                  <a:tcPr marR="0"/>
                </a:tc>
                <a:tc rowSpan="3">
                  <a:txBody>
                    <a:bodyPr/>
                    <a:lstStyle/>
                    <a:p>
                      <a:endParaRPr lang="LID4096" sz="1600" dirty="0"/>
                    </a:p>
                  </a:txBody>
                  <a:tcPr marR="0"/>
                </a:tc>
                <a:extLst>
                  <a:ext uri="{0D108BD9-81ED-4DB2-BD59-A6C34878D82A}">
                    <a16:rowId xmlns:a16="http://schemas.microsoft.com/office/drawing/2014/main" val="3182681943"/>
                  </a:ext>
                </a:extLst>
              </a:tr>
              <a:tr h="370840">
                <a:tc>
                  <a:txBody>
                    <a:bodyPr/>
                    <a:lstStyle/>
                    <a:p>
                      <a:r>
                        <a:rPr lang="sv-SE" sz="1600" b="1" dirty="0">
                          <a:solidFill>
                            <a:schemeClr val="bg1"/>
                          </a:solidFill>
                        </a:rPr>
                        <a:t>Varning för dryckenskap</a:t>
                      </a:r>
                      <a:endParaRPr lang="LID4096" sz="1600" b="1" dirty="0">
                        <a:solidFill>
                          <a:schemeClr val="bg1"/>
                        </a:solidFill>
                      </a:endParaRPr>
                    </a:p>
                  </a:txBody>
                  <a:tcPr>
                    <a:solidFill>
                      <a:schemeClr val="bg1">
                        <a:lumMod val="50000"/>
                      </a:schemeClr>
                    </a:solidFill>
                  </a:tcPr>
                </a:tc>
                <a:tc>
                  <a:txBody>
                    <a:bodyPr/>
                    <a:lstStyle/>
                    <a:p>
                      <a:endParaRPr lang="LID4096" sz="1600" dirty="0"/>
                    </a:p>
                  </a:txBody>
                  <a:tcPr marR="0"/>
                </a:tc>
                <a:tc vMerge="1">
                  <a:txBody>
                    <a:bodyPr/>
                    <a:lstStyle/>
                    <a:p>
                      <a:endParaRPr lang="LID4096" sz="1400" dirty="0"/>
                    </a:p>
                  </a:txBody>
                  <a:tcPr/>
                </a:tc>
                <a:extLst>
                  <a:ext uri="{0D108BD9-81ED-4DB2-BD59-A6C34878D82A}">
                    <a16:rowId xmlns:a16="http://schemas.microsoft.com/office/drawing/2014/main" val="944338671"/>
                  </a:ext>
                </a:extLst>
              </a:tr>
              <a:tr h="370840">
                <a:tc>
                  <a:txBody>
                    <a:bodyPr/>
                    <a:lstStyle/>
                    <a:p>
                      <a:r>
                        <a:rPr lang="sv-SE" sz="1600" b="1" dirty="0">
                          <a:solidFill>
                            <a:schemeClr val="bg1"/>
                          </a:solidFill>
                        </a:rPr>
                        <a:t>Vaka inför Kristus ankomst</a:t>
                      </a:r>
                      <a:endParaRPr lang="LID4096" sz="1600" b="1" dirty="0">
                        <a:solidFill>
                          <a:schemeClr val="bg1"/>
                        </a:solidFill>
                      </a:endParaRPr>
                    </a:p>
                  </a:txBody>
                  <a:tcPr>
                    <a:solidFill>
                      <a:schemeClr val="bg1">
                        <a:lumMod val="50000"/>
                      </a:schemeClr>
                    </a:solidFill>
                  </a:tcPr>
                </a:tc>
                <a:tc>
                  <a:txBody>
                    <a:bodyPr/>
                    <a:lstStyle/>
                    <a:p>
                      <a:endParaRPr lang="LID4096" sz="1600" dirty="0"/>
                    </a:p>
                  </a:txBody>
                  <a:tcPr marR="0"/>
                </a:tc>
                <a:tc vMerge="1">
                  <a:txBody>
                    <a:bodyPr/>
                    <a:lstStyle/>
                    <a:p>
                      <a:endParaRPr lang="LID4096" sz="1400" dirty="0"/>
                    </a:p>
                  </a:txBody>
                  <a:tcPr/>
                </a:tc>
                <a:extLst>
                  <a:ext uri="{0D108BD9-81ED-4DB2-BD59-A6C34878D82A}">
                    <a16:rowId xmlns:a16="http://schemas.microsoft.com/office/drawing/2014/main" val="2808784451"/>
                  </a:ext>
                </a:extLst>
              </a:tr>
            </a:tbl>
          </a:graphicData>
        </a:graphic>
      </p:graphicFrame>
      <p:sp>
        <p:nvSpPr>
          <p:cNvPr id="10" name="Pil: vänster-höger 9">
            <a:extLst>
              <a:ext uri="{FF2B5EF4-FFF2-40B4-BE49-F238E27FC236}">
                <a16:creationId xmlns:a16="http://schemas.microsoft.com/office/drawing/2014/main" id="{F25A9962-4479-45FE-8F0D-1526CBBDEF78}"/>
              </a:ext>
            </a:extLst>
          </p:cNvPr>
          <p:cNvSpPr/>
          <p:nvPr/>
        </p:nvSpPr>
        <p:spPr>
          <a:xfrm>
            <a:off x="5934269" y="3088434"/>
            <a:ext cx="2192696" cy="914396"/>
          </a:xfrm>
          <a:prstGeom prst="leftRightArrow">
            <a:avLst>
              <a:gd name="adj1" fmla="val 100000"/>
              <a:gd name="adj2" fmla="val 28281"/>
            </a:avLst>
          </a:prstGeom>
        </p:spPr>
        <p:style>
          <a:lnRef idx="1">
            <a:schemeClr val="accent2"/>
          </a:lnRef>
          <a:fillRef idx="2">
            <a:schemeClr val="accent2"/>
          </a:fillRef>
          <a:effectRef idx="1">
            <a:schemeClr val="accent2"/>
          </a:effectRef>
          <a:fontRef idx="minor">
            <a:schemeClr val="dk1"/>
          </a:fontRef>
        </p:style>
        <p:txBody>
          <a:bodyPr lIns="0" tIns="72000" rIns="0" bIns="0" rtlCol="0" anchor="ctr"/>
          <a:lstStyle/>
          <a:p>
            <a:pPr algn="ctr">
              <a:lnSpc>
                <a:spcPts val="1200"/>
              </a:lnSpc>
            </a:pPr>
            <a:r>
              <a:rPr lang="sv-SE" sz="1600" dirty="0"/>
              <a:t>OBS</a:t>
            </a:r>
          </a:p>
          <a:p>
            <a:pPr algn="ctr">
              <a:lnSpc>
                <a:spcPts val="1200"/>
              </a:lnSpc>
              <a:spcBef>
                <a:spcPts val="600"/>
              </a:spcBef>
            </a:pPr>
            <a:r>
              <a:rPr lang="sv-SE" sz="1600" dirty="0"/>
              <a:t>”Samla ihop”</a:t>
            </a:r>
          </a:p>
          <a:p>
            <a:pPr algn="ctr">
              <a:lnSpc>
                <a:spcPts val="1200"/>
              </a:lnSpc>
            </a:pPr>
            <a:r>
              <a:rPr lang="sv-SE" sz="1600" dirty="0"/>
              <a:t>=</a:t>
            </a:r>
          </a:p>
          <a:p>
            <a:pPr algn="ctr">
              <a:lnSpc>
                <a:spcPts val="1200"/>
              </a:lnSpc>
            </a:pPr>
            <a:r>
              <a:rPr lang="sv-SE" sz="1600" dirty="0"/>
              <a:t>”Rycka upp”</a:t>
            </a:r>
            <a:endParaRPr lang="LID4096" sz="1600" dirty="0"/>
          </a:p>
        </p:txBody>
      </p:sp>
      <p:graphicFrame>
        <p:nvGraphicFramePr>
          <p:cNvPr id="11" name="Tabell Nivå 2">
            <a:extLst>
              <a:ext uri="{FF2B5EF4-FFF2-40B4-BE49-F238E27FC236}">
                <a16:creationId xmlns:a16="http://schemas.microsoft.com/office/drawing/2014/main" id="{19172ACD-FC9B-415A-9C0E-6CFF5BCE0A1E}"/>
              </a:ext>
            </a:extLst>
          </p:cNvPr>
          <p:cNvGraphicFramePr>
            <a:graphicFrameLocks noGrp="1"/>
          </p:cNvGraphicFramePr>
          <p:nvPr>
            <p:extLst>
              <p:ext uri="{D42A27DB-BD31-4B8C-83A1-F6EECF244321}">
                <p14:modId xmlns:p14="http://schemas.microsoft.com/office/powerpoint/2010/main" val="1612754630"/>
              </p:ext>
            </p:extLst>
          </p:nvPr>
        </p:nvGraphicFramePr>
        <p:xfrm>
          <a:off x="110507" y="1490727"/>
          <a:ext cx="11946626" cy="4571600"/>
        </p:xfrm>
        <a:graphic>
          <a:graphicData uri="http://schemas.openxmlformats.org/drawingml/2006/table">
            <a:tbl>
              <a:tblPr firstRow="1">
                <a:tableStyleId>{D7AC3CCA-C797-4891-BE02-D94E43425B78}</a:tableStyleId>
              </a:tblPr>
              <a:tblGrid>
                <a:gridCol w="1847766">
                  <a:extLst>
                    <a:ext uri="{9D8B030D-6E8A-4147-A177-3AD203B41FA5}">
                      <a16:colId xmlns:a16="http://schemas.microsoft.com/office/drawing/2014/main" val="969487926"/>
                    </a:ext>
                  </a:extLst>
                </a:gridCol>
                <a:gridCol w="6141855">
                  <a:extLst>
                    <a:ext uri="{9D8B030D-6E8A-4147-A177-3AD203B41FA5}">
                      <a16:colId xmlns:a16="http://schemas.microsoft.com/office/drawing/2014/main" val="1304996780"/>
                    </a:ext>
                  </a:extLst>
                </a:gridCol>
                <a:gridCol w="3957005">
                  <a:extLst>
                    <a:ext uri="{9D8B030D-6E8A-4147-A177-3AD203B41FA5}">
                      <a16:colId xmlns:a16="http://schemas.microsoft.com/office/drawing/2014/main" val="2430108479"/>
                    </a:ext>
                  </a:extLst>
                </a:gridCol>
              </a:tblGrid>
              <a:tr h="370840">
                <a:tc>
                  <a:txBody>
                    <a:bodyPr/>
                    <a:lstStyle/>
                    <a:p>
                      <a:endParaRPr lang="LID4096"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265557"/>
                  </a:ext>
                </a:extLst>
              </a:tr>
              <a:tr h="54000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Jordens alla folk ska jämra sig när de ser Människosonen </a:t>
                      </a:r>
                      <a:r>
                        <a:rPr lang="sv-SE" sz="1600" i="1" u="sng" dirty="0">
                          <a:solidFill>
                            <a:srgbClr val="C00000"/>
                          </a:solidFill>
                          <a:effectLst/>
                        </a:rPr>
                        <a:t>komma </a:t>
                      </a:r>
                      <a:br>
                        <a:rPr lang="sv-SE" sz="1600" i="1" u="sng" dirty="0">
                          <a:solidFill>
                            <a:srgbClr val="C00000"/>
                          </a:solidFill>
                          <a:effectLst/>
                        </a:rPr>
                      </a:br>
                      <a:r>
                        <a:rPr lang="sv-SE" sz="1600" i="1" u="sng" dirty="0">
                          <a:solidFill>
                            <a:srgbClr val="C00000"/>
                          </a:solidFill>
                          <a:effectLst/>
                        </a:rPr>
                        <a:t>på himlens moln</a:t>
                      </a:r>
                      <a:r>
                        <a:rPr lang="sv-SE" sz="1600" dirty="0">
                          <a:solidFill>
                            <a:srgbClr val="C00000"/>
                          </a:solidFill>
                          <a:effectLst/>
                        </a:rPr>
                        <a:t> med stor makt och härlighet.</a:t>
                      </a:r>
                      <a:r>
                        <a:rPr lang="sv-SE" sz="1600" dirty="0">
                          <a:effectLst/>
                        </a:rPr>
                        <a:t> </a:t>
                      </a:r>
                      <a:r>
                        <a:rPr lang="sv-SE" sz="1200" dirty="0">
                          <a:effectLst/>
                        </a:rPr>
                        <a:t>(Matt 24:30)</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0040415"/>
                  </a:ext>
                </a:extLst>
              </a:tr>
              <a:tr h="32400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Med starkt </a:t>
                      </a:r>
                      <a:r>
                        <a:rPr lang="sv-SE" sz="1600" i="1" u="sng" dirty="0">
                          <a:solidFill>
                            <a:srgbClr val="C00000"/>
                          </a:solidFill>
                          <a:effectLst/>
                        </a:rPr>
                        <a:t>basunljud</a:t>
                      </a:r>
                      <a:r>
                        <a:rPr lang="sv-SE" sz="1600" dirty="0">
                          <a:solidFill>
                            <a:srgbClr val="C00000"/>
                          </a:solidFill>
                          <a:effectLst/>
                        </a:rPr>
                        <a:t>…</a:t>
                      </a:r>
                      <a:endParaRPr lang="LID4096" sz="1600" dirty="0">
                        <a:solidFill>
                          <a:srgbClr val="C00000"/>
                        </a:solidFill>
                      </a:endParaRPr>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1000411"/>
                  </a:ext>
                </a:extLst>
              </a:tr>
              <a:tr h="37084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 ska han sända ut sina </a:t>
                      </a:r>
                      <a:r>
                        <a:rPr lang="sv-SE" sz="1600" i="1" u="sng" dirty="0">
                          <a:solidFill>
                            <a:srgbClr val="C00000"/>
                          </a:solidFill>
                          <a:effectLst/>
                        </a:rPr>
                        <a:t>änglar</a:t>
                      </a:r>
                      <a:r>
                        <a:rPr lang="sv-SE" sz="1600" dirty="0">
                          <a:solidFill>
                            <a:srgbClr val="C00000"/>
                          </a:solidFill>
                          <a:effectLst/>
                        </a:rPr>
                        <a:t>…</a:t>
                      </a:r>
                      <a:endParaRPr lang="LID4096" sz="1600" dirty="0">
                        <a:solidFill>
                          <a:srgbClr val="C00000"/>
                        </a:solidFill>
                      </a:endParaRPr>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LID4096" sz="1400" dirty="0"/>
                    </a:p>
                  </a:txBody>
                  <a:tcPr/>
                </a:tc>
                <a:extLst>
                  <a:ext uri="{0D108BD9-81ED-4DB2-BD59-A6C34878D82A}">
                    <a16:rowId xmlns:a16="http://schemas.microsoft.com/office/drawing/2014/main" val="2868622818"/>
                  </a:ext>
                </a:extLst>
              </a:tr>
              <a:tr h="82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 och de ska </a:t>
                      </a:r>
                      <a:r>
                        <a:rPr lang="sv-SE" sz="1600" b="1" i="1" u="none" dirty="0">
                          <a:solidFill>
                            <a:srgbClr val="0070C0"/>
                          </a:solidFill>
                          <a:effectLst/>
                        </a:rPr>
                        <a:t>samla</a:t>
                      </a:r>
                      <a:r>
                        <a:rPr lang="sv-SE" sz="1600" dirty="0">
                          <a:solidFill>
                            <a:srgbClr val="C00000"/>
                          </a:solidFill>
                          <a:effectLst/>
                        </a:rPr>
                        <a:t> hans utvalda från de fyra </a:t>
                      </a:r>
                      <a:br>
                        <a:rPr lang="sv-SE" sz="1600" dirty="0">
                          <a:solidFill>
                            <a:srgbClr val="C00000"/>
                          </a:solidFill>
                          <a:effectLst/>
                        </a:rPr>
                      </a:br>
                      <a:r>
                        <a:rPr lang="sv-SE" sz="1600" dirty="0">
                          <a:solidFill>
                            <a:srgbClr val="C00000"/>
                          </a:solidFill>
                          <a:effectLst/>
                        </a:rPr>
                        <a:t>väderstrecken, från himlens ena ände till den </a:t>
                      </a:r>
                      <a:br>
                        <a:rPr lang="sv-SE" sz="1600" dirty="0">
                          <a:solidFill>
                            <a:srgbClr val="C00000"/>
                          </a:solidFill>
                          <a:effectLst/>
                        </a:rPr>
                      </a:br>
                      <a:r>
                        <a:rPr lang="sv-SE" sz="1600" dirty="0">
                          <a:solidFill>
                            <a:srgbClr val="C00000"/>
                          </a:solidFill>
                          <a:effectLst/>
                        </a:rPr>
                        <a:t>andra. </a:t>
                      </a:r>
                      <a:r>
                        <a:rPr lang="sv-SE" sz="1200" dirty="0">
                          <a:effectLst/>
                        </a:rPr>
                        <a:t>(Matt 24:31)</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042361"/>
                  </a:ext>
                </a:extLst>
              </a:tr>
              <a:tr h="59400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Men det förstår ni att om husägaren visste när på natten </a:t>
                      </a:r>
                      <a:r>
                        <a:rPr lang="sv-SE" sz="1600" i="1" u="sng" dirty="0">
                          <a:solidFill>
                            <a:srgbClr val="C00000"/>
                          </a:solidFill>
                          <a:effectLst/>
                        </a:rPr>
                        <a:t>tjuven</a:t>
                      </a:r>
                      <a:r>
                        <a:rPr lang="sv-SE" sz="1600" dirty="0">
                          <a:solidFill>
                            <a:srgbClr val="C00000"/>
                          </a:solidFill>
                          <a:effectLst/>
                        </a:rPr>
                        <a:t> </a:t>
                      </a:r>
                      <a:br>
                        <a:rPr lang="sv-SE" sz="1600" dirty="0">
                          <a:solidFill>
                            <a:srgbClr val="C00000"/>
                          </a:solidFill>
                          <a:effectLst/>
                        </a:rPr>
                      </a:br>
                      <a:r>
                        <a:rPr lang="sv-SE" sz="1600" dirty="0">
                          <a:solidFill>
                            <a:srgbClr val="C00000"/>
                          </a:solidFill>
                          <a:effectLst/>
                        </a:rPr>
                        <a:t>kom, då hade han hållit sig vaken. </a:t>
                      </a:r>
                      <a:r>
                        <a:rPr lang="sv-SE" sz="1200" dirty="0">
                          <a:effectLst/>
                        </a:rPr>
                        <a:t>(Matt 24:43)</a:t>
                      </a:r>
                      <a:endParaRPr lang="LID4096" sz="12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5334865"/>
                  </a:ext>
                </a:extLst>
              </a:tr>
              <a:tr h="32400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Se upp så att han inte plötsligt kommer och finner att ni </a:t>
                      </a:r>
                      <a:r>
                        <a:rPr lang="sv-SE" sz="1600" i="1" u="sng" dirty="0">
                          <a:solidFill>
                            <a:srgbClr val="C00000"/>
                          </a:solidFill>
                          <a:effectLst/>
                        </a:rPr>
                        <a:t>sover</a:t>
                      </a:r>
                      <a:r>
                        <a:rPr lang="sv-SE" sz="1600" dirty="0">
                          <a:solidFill>
                            <a:srgbClr val="C00000"/>
                          </a:solidFill>
                          <a:effectLst/>
                        </a:rPr>
                        <a:t>. </a:t>
                      </a:r>
                      <a:r>
                        <a:rPr lang="sv-SE" sz="1200" dirty="0">
                          <a:effectLst/>
                        </a:rPr>
                        <a:t>(Mark 13:36)</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3">
                  <a:txBody>
                    <a:bodyPr/>
                    <a:lstStyle/>
                    <a:p>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2681943"/>
                  </a:ext>
                </a:extLst>
              </a:tr>
              <a:tr h="37084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rPr>
                        <a:t>Akta er för att tynga era hjärtan med festande, </a:t>
                      </a:r>
                      <a:r>
                        <a:rPr lang="sv-SE" sz="1600" i="1" u="sng" dirty="0">
                          <a:solidFill>
                            <a:srgbClr val="C00000"/>
                          </a:solidFill>
                        </a:rPr>
                        <a:t>rus</a:t>
                      </a:r>
                      <a:r>
                        <a:rPr lang="sv-SE" sz="1600" dirty="0">
                          <a:solidFill>
                            <a:srgbClr val="C00000"/>
                          </a:solidFill>
                        </a:rPr>
                        <a:t> och livets bekymmer så att den dagen plötsligt drabbar er som en snara.</a:t>
                      </a:r>
                      <a:r>
                        <a:rPr lang="sv-SE" sz="1600" dirty="0"/>
                        <a:t> </a:t>
                      </a:r>
                      <a:r>
                        <a:rPr lang="sv-SE" sz="1200" dirty="0"/>
                        <a:t>(Luk 21:34-35)</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LID4096" sz="1400" dirty="0"/>
                    </a:p>
                  </a:txBody>
                  <a:tcPr/>
                </a:tc>
                <a:extLst>
                  <a:ext uri="{0D108BD9-81ED-4DB2-BD59-A6C34878D82A}">
                    <a16:rowId xmlns:a16="http://schemas.microsoft.com/office/drawing/2014/main" val="944338671"/>
                  </a:ext>
                </a:extLst>
              </a:tr>
              <a:tr h="37084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Var därför </a:t>
                      </a:r>
                      <a:r>
                        <a:rPr lang="sv-SE" sz="1600" i="1" u="sng" dirty="0">
                          <a:solidFill>
                            <a:srgbClr val="C00000"/>
                          </a:solidFill>
                          <a:effectLst/>
                        </a:rPr>
                        <a:t>vakna</a:t>
                      </a:r>
                      <a:r>
                        <a:rPr lang="sv-SE" sz="1600" dirty="0">
                          <a:solidFill>
                            <a:srgbClr val="C00000"/>
                          </a:solidFill>
                          <a:effectLst/>
                        </a:rPr>
                        <a:t>!... Vad jag säger till er, det säger jag till alla: </a:t>
                      </a:r>
                      <a:br>
                        <a:rPr lang="sv-SE" sz="1600" dirty="0">
                          <a:solidFill>
                            <a:srgbClr val="C00000"/>
                          </a:solidFill>
                          <a:effectLst/>
                        </a:rPr>
                      </a:br>
                      <a:r>
                        <a:rPr lang="sv-SE" sz="1600" i="1" u="sng" dirty="0">
                          <a:solidFill>
                            <a:srgbClr val="C00000"/>
                          </a:solidFill>
                          <a:effectLst/>
                        </a:rPr>
                        <a:t>Håll er vakna!</a:t>
                      </a:r>
                      <a:r>
                        <a:rPr lang="sv-SE" sz="1600" dirty="0">
                          <a:solidFill>
                            <a:srgbClr val="C00000"/>
                          </a:solidFill>
                          <a:effectLst/>
                        </a:rPr>
                        <a:t> </a:t>
                      </a:r>
                      <a:r>
                        <a:rPr lang="sv-SE" sz="1200" dirty="0">
                          <a:effectLst/>
                        </a:rPr>
                        <a:t>(Mark 13:35,37)</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LID4096" sz="1400" dirty="0"/>
                    </a:p>
                  </a:txBody>
                  <a:tcPr/>
                </a:tc>
                <a:extLst>
                  <a:ext uri="{0D108BD9-81ED-4DB2-BD59-A6C34878D82A}">
                    <a16:rowId xmlns:a16="http://schemas.microsoft.com/office/drawing/2014/main" val="2808784451"/>
                  </a:ext>
                </a:extLst>
              </a:tr>
            </a:tbl>
          </a:graphicData>
        </a:graphic>
      </p:graphicFrame>
      <p:graphicFrame>
        <p:nvGraphicFramePr>
          <p:cNvPr id="12" name="Tabell Nivå 2">
            <a:extLst>
              <a:ext uri="{FF2B5EF4-FFF2-40B4-BE49-F238E27FC236}">
                <a16:creationId xmlns:a16="http://schemas.microsoft.com/office/drawing/2014/main" id="{1A9E248E-850F-4E02-A73F-F9479F768CF4}"/>
              </a:ext>
            </a:extLst>
          </p:cNvPr>
          <p:cNvGraphicFramePr>
            <a:graphicFrameLocks noGrp="1"/>
          </p:cNvGraphicFramePr>
          <p:nvPr>
            <p:extLst>
              <p:ext uri="{D42A27DB-BD31-4B8C-83A1-F6EECF244321}">
                <p14:modId xmlns:p14="http://schemas.microsoft.com/office/powerpoint/2010/main" val="1007561258"/>
              </p:ext>
            </p:extLst>
          </p:nvPr>
        </p:nvGraphicFramePr>
        <p:xfrm>
          <a:off x="110507" y="1490727"/>
          <a:ext cx="11946626" cy="4571600"/>
        </p:xfrm>
        <a:graphic>
          <a:graphicData uri="http://schemas.openxmlformats.org/drawingml/2006/table">
            <a:tbl>
              <a:tblPr firstRow="1">
                <a:tableStyleId>{D7AC3CCA-C797-4891-BE02-D94E43425B78}</a:tableStyleId>
              </a:tblPr>
              <a:tblGrid>
                <a:gridCol w="1847766">
                  <a:extLst>
                    <a:ext uri="{9D8B030D-6E8A-4147-A177-3AD203B41FA5}">
                      <a16:colId xmlns:a16="http://schemas.microsoft.com/office/drawing/2014/main" val="969487926"/>
                    </a:ext>
                  </a:extLst>
                </a:gridCol>
                <a:gridCol w="6141855">
                  <a:extLst>
                    <a:ext uri="{9D8B030D-6E8A-4147-A177-3AD203B41FA5}">
                      <a16:colId xmlns:a16="http://schemas.microsoft.com/office/drawing/2014/main" val="1304996780"/>
                    </a:ext>
                  </a:extLst>
                </a:gridCol>
                <a:gridCol w="3957005">
                  <a:extLst>
                    <a:ext uri="{9D8B030D-6E8A-4147-A177-3AD203B41FA5}">
                      <a16:colId xmlns:a16="http://schemas.microsoft.com/office/drawing/2014/main" val="2430108479"/>
                    </a:ext>
                  </a:extLst>
                </a:gridCol>
              </a:tblGrid>
              <a:tr h="370840">
                <a:tc>
                  <a:txBody>
                    <a:bodyPr/>
                    <a:lstStyle/>
                    <a:p>
                      <a:endParaRPr lang="LID4096"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265557"/>
                  </a:ext>
                </a:extLst>
              </a:tr>
              <a:tr h="54000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 då ska Herren själv </a:t>
                      </a:r>
                      <a:r>
                        <a:rPr lang="sv-SE" sz="1600" i="1" u="sng" dirty="0">
                          <a:solidFill>
                            <a:srgbClr val="C00000"/>
                          </a:solidFill>
                          <a:effectLst/>
                        </a:rPr>
                        <a:t>komma ner från </a:t>
                      </a:r>
                      <a:br>
                        <a:rPr lang="sv-SE" sz="1600" i="1" u="sng" dirty="0">
                          <a:solidFill>
                            <a:srgbClr val="C00000"/>
                          </a:solidFill>
                          <a:effectLst/>
                        </a:rPr>
                      </a:br>
                      <a:r>
                        <a:rPr lang="sv-SE" sz="1600" i="1" u="sng" dirty="0">
                          <a:solidFill>
                            <a:srgbClr val="C00000"/>
                          </a:solidFill>
                          <a:effectLst/>
                        </a:rPr>
                        <a:t>himlen</a:t>
                      </a:r>
                      <a:r>
                        <a:rPr lang="sv-SE" sz="1600" dirty="0">
                          <a:solidFill>
                            <a:srgbClr val="C00000"/>
                          </a:solidFill>
                          <a:effectLst/>
                        </a:rPr>
                        <a:t>. </a:t>
                      </a:r>
                      <a:r>
                        <a:rPr lang="sv-SE" sz="1200" dirty="0">
                          <a:effectLst/>
                        </a:rPr>
                        <a:t>(4:16)</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0040415"/>
                  </a:ext>
                </a:extLst>
              </a:tr>
              <a:tr h="32400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solidFill>
                          <a:srgbClr val="C00000"/>
                        </a:solidFill>
                      </a:endParaRPr>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r>
                        <a:rPr lang="sv-SE" sz="1600" dirty="0">
                          <a:solidFill>
                            <a:srgbClr val="C00000"/>
                          </a:solidFill>
                          <a:effectLst/>
                        </a:rPr>
                        <a:t>När en befallning ljuder, en </a:t>
                      </a:r>
                      <a:r>
                        <a:rPr lang="sv-SE" sz="1600" i="1" u="sng" dirty="0">
                          <a:solidFill>
                            <a:srgbClr val="C00000"/>
                          </a:solidFill>
                          <a:effectLst/>
                        </a:rPr>
                        <a:t>ärkeängels</a:t>
                      </a:r>
                      <a:r>
                        <a:rPr lang="sv-SE" sz="1600" dirty="0">
                          <a:solidFill>
                            <a:srgbClr val="C00000"/>
                          </a:solidFill>
                          <a:effectLst/>
                        </a:rPr>
                        <a:t> röst och en Guds </a:t>
                      </a:r>
                      <a:r>
                        <a:rPr lang="sv-SE" sz="1600" i="1" u="sng" dirty="0">
                          <a:solidFill>
                            <a:srgbClr val="C00000"/>
                          </a:solidFill>
                          <a:effectLst/>
                        </a:rPr>
                        <a:t>basun</a:t>
                      </a:r>
                      <a:r>
                        <a:rPr lang="sv-SE" sz="1600" dirty="0">
                          <a:solidFill>
                            <a:srgbClr val="C00000"/>
                          </a:solidFill>
                          <a:effectLst/>
                        </a:rPr>
                        <a:t>… </a:t>
                      </a:r>
                      <a:r>
                        <a:rPr lang="sv-SE" sz="1200" dirty="0">
                          <a:effectLst/>
                        </a:rPr>
                        <a:t>(4:16)</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1000411"/>
                  </a:ext>
                </a:extLst>
              </a:tr>
              <a:tr h="37084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solidFill>
                          <a:srgbClr val="C00000"/>
                        </a:solidFill>
                      </a:endParaRPr>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LID4096" sz="1400" dirty="0"/>
                    </a:p>
                  </a:txBody>
                  <a:tcPr/>
                </a:tc>
                <a:extLst>
                  <a:ext uri="{0D108BD9-81ED-4DB2-BD59-A6C34878D82A}">
                    <a16:rowId xmlns:a16="http://schemas.microsoft.com/office/drawing/2014/main" val="2868622818"/>
                  </a:ext>
                </a:extLst>
              </a:tr>
              <a:tr h="82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Därefter ska vi som lever och är kvar </a:t>
                      </a:r>
                      <a:r>
                        <a:rPr lang="sv-SE" sz="1600" b="1" i="1" u="none" dirty="0">
                          <a:solidFill>
                            <a:srgbClr val="0070C0"/>
                          </a:solidFill>
                          <a:effectLst/>
                        </a:rPr>
                        <a:t>ryckas upp</a:t>
                      </a:r>
                      <a:r>
                        <a:rPr lang="sv-SE" sz="1600" b="1" dirty="0">
                          <a:solidFill>
                            <a:srgbClr val="C00000"/>
                          </a:solidFill>
                          <a:effectLst/>
                        </a:rPr>
                        <a:t> </a:t>
                      </a:r>
                      <a:r>
                        <a:rPr lang="sv-SE" sz="1600" dirty="0">
                          <a:solidFill>
                            <a:srgbClr val="C00000"/>
                          </a:solidFill>
                          <a:effectLst/>
                        </a:rPr>
                        <a:t>bland skyar tillsammans med dem för att möta Herren i rymden. </a:t>
                      </a:r>
                      <a:r>
                        <a:rPr lang="sv-SE" sz="1200" dirty="0">
                          <a:effectLst/>
                        </a:rPr>
                        <a:t>(4:17)</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042361"/>
                  </a:ext>
                </a:extLst>
              </a:tr>
              <a:tr h="59400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LID4096" sz="12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Ni vet själva mycket väl att Herrens dag kommer som en </a:t>
                      </a:r>
                      <a:r>
                        <a:rPr lang="sv-SE" sz="1600" i="1" u="sng" dirty="0">
                          <a:solidFill>
                            <a:srgbClr val="C00000"/>
                          </a:solidFill>
                          <a:effectLst/>
                        </a:rPr>
                        <a:t>tjuv</a:t>
                      </a:r>
                      <a:r>
                        <a:rPr lang="sv-SE" sz="1600" dirty="0">
                          <a:solidFill>
                            <a:srgbClr val="C00000"/>
                          </a:solidFill>
                          <a:effectLst/>
                        </a:rPr>
                        <a:t> om natten. </a:t>
                      </a:r>
                      <a:r>
                        <a:rPr lang="sv-SE" sz="1200" dirty="0">
                          <a:effectLst/>
                        </a:rPr>
                        <a:t>(5:2)</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5334865"/>
                  </a:ext>
                </a:extLst>
              </a:tr>
              <a:tr h="32400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S</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3">
                  <a:txBody>
                    <a:bodyPr/>
                    <a:lstStyle/>
                    <a:p>
                      <a:r>
                        <a:rPr lang="sv-SE" sz="1600" dirty="0">
                          <a:solidFill>
                            <a:srgbClr val="C00000"/>
                          </a:solidFill>
                        </a:rPr>
                        <a:t>Låt oss därför </a:t>
                      </a:r>
                      <a:r>
                        <a:rPr lang="sv-SE" sz="1600" i="1" u="sng" dirty="0">
                          <a:solidFill>
                            <a:srgbClr val="C00000"/>
                          </a:solidFill>
                        </a:rPr>
                        <a:t>inte sova</a:t>
                      </a:r>
                      <a:r>
                        <a:rPr lang="sv-SE" sz="1600" dirty="0">
                          <a:solidFill>
                            <a:srgbClr val="C00000"/>
                          </a:solidFill>
                        </a:rPr>
                        <a:t> som de andra utan hålla oss </a:t>
                      </a:r>
                      <a:r>
                        <a:rPr lang="sv-SE" sz="1600" i="1" u="sng" dirty="0">
                          <a:solidFill>
                            <a:srgbClr val="C00000"/>
                          </a:solidFill>
                        </a:rPr>
                        <a:t>vakna</a:t>
                      </a:r>
                      <a:r>
                        <a:rPr lang="sv-SE" sz="1600" dirty="0">
                          <a:solidFill>
                            <a:srgbClr val="C00000"/>
                          </a:solidFill>
                        </a:rPr>
                        <a:t> och </a:t>
                      </a:r>
                      <a:r>
                        <a:rPr lang="sv-SE" sz="1600" i="1" u="sng" dirty="0">
                          <a:solidFill>
                            <a:srgbClr val="C00000"/>
                          </a:solidFill>
                        </a:rPr>
                        <a:t>nyktra</a:t>
                      </a:r>
                      <a:r>
                        <a:rPr lang="sv-SE" sz="1600" dirty="0">
                          <a:solidFill>
                            <a:srgbClr val="C00000"/>
                          </a:solidFill>
                        </a:rPr>
                        <a:t>. </a:t>
                      </a:r>
                      <a:r>
                        <a:rPr lang="sv-SE" sz="1200" dirty="0"/>
                        <a:t>(5:6)</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2681943"/>
                  </a:ext>
                </a:extLst>
              </a:tr>
              <a:tr h="37084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rPr>
                        <a:t>A</a:t>
                      </a:r>
                      <a:br>
                        <a:rPr lang="sv-SE" sz="1600" dirty="0">
                          <a:solidFill>
                            <a:srgbClr val="C00000"/>
                          </a:solidFill>
                        </a:rPr>
                      </a:br>
                      <a:r>
                        <a:rPr lang="sv-SE" sz="1600" dirty="0">
                          <a:solidFill>
                            <a:srgbClr val="C00000"/>
                          </a:solidFill>
                        </a:rPr>
                        <a:t>s</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LID4096" sz="1400" dirty="0"/>
                    </a:p>
                  </a:txBody>
                  <a:tcPr/>
                </a:tc>
                <a:extLst>
                  <a:ext uri="{0D108BD9-81ED-4DB2-BD59-A6C34878D82A}">
                    <a16:rowId xmlns:a16="http://schemas.microsoft.com/office/drawing/2014/main" val="944338671"/>
                  </a:ext>
                </a:extLst>
              </a:tr>
              <a:tr h="370840">
                <a:tc>
                  <a:txBody>
                    <a:bodyPr/>
                    <a:lstStyle/>
                    <a:p>
                      <a:endParaRPr lang="LID4096" sz="1600" b="1"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600" dirty="0">
                          <a:solidFill>
                            <a:srgbClr val="C00000"/>
                          </a:solidFill>
                          <a:effectLst/>
                        </a:rPr>
                        <a:t>V</a:t>
                      </a:r>
                      <a:br>
                        <a:rPr lang="sv-SE" sz="1600" dirty="0">
                          <a:solidFill>
                            <a:srgbClr val="C00000"/>
                          </a:solidFill>
                          <a:effectLst/>
                        </a:rPr>
                      </a:br>
                      <a:r>
                        <a:rPr lang="sv-SE" sz="1600" i="1" u="sng" dirty="0">
                          <a:solidFill>
                            <a:srgbClr val="C00000"/>
                          </a:solidFill>
                          <a:effectLst/>
                        </a:rPr>
                        <a:t>H</a:t>
                      </a:r>
                      <a:endParaRPr lang="LID4096" sz="1600" dirty="0"/>
                    </a:p>
                  </a:txBody>
                  <a:tcPr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LID4096" sz="1400" dirty="0"/>
                    </a:p>
                  </a:txBody>
                  <a:tcPr/>
                </a:tc>
                <a:extLst>
                  <a:ext uri="{0D108BD9-81ED-4DB2-BD59-A6C34878D82A}">
                    <a16:rowId xmlns:a16="http://schemas.microsoft.com/office/drawing/2014/main" val="2808784451"/>
                  </a:ext>
                </a:extLst>
              </a:tr>
            </a:tbl>
          </a:graphicData>
        </a:graphic>
      </p:graphicFrame>
    </p:spTree>
    <p:custDataLst>
      <p:tags r:id="rId1"/>
    </p:custDataLst>
    <p:extLst>
      <p:ext uri="{BB962C8B-B14F-4D97-AF65-F5344CB8AC3E}">
        <p14:creationId xmlns:p14="http://schemas.microsoft.com/office/powerpoint/2010/main" val="3300103343"/>
      </p:ext>
    </p:extLst>
  </p:cSld>
  <p:clrMapOvr>
    <a:masterClrMapping/>
  </p:clrMapOvr>
  <p:transition advTm="31284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a:extLst>
              <a:ext uri="{FF2B5EF4-FFF2-40B4-BE49-F238E27FC236}">
                <a16:creationId xmlns:a16="http://schemas.microsoft.com/office/drawing/2014/main" id="{A368EF54-8BB8-4F16-AA98-DF1599F4788A}"/>
              </a:ext>
            </a:extLst>
          </p:cNvPr>
          <p:cNvPicPr>
            <a:picLocks noChangeAspect="1"/>
          </p:cNvPicPr>
          <p:nvPr/>
        </p:nvPicPr>
        <p:blipFill>
          <a:blip r:embed="rId4"/>
          <a:stretch>
            <a:fillRect/>
          </a:stretch>
        </p:blipFill>
        <p:spPr>
          <a:xfrm>
            <a:off x="8077201" y="3778609"/>
            <a:ext cx="4114799" cy="2558783"/>
          </a:xfrm>
          <a:prstGeom prst="rect">
            <a:avLst/>
          </a:prstGeom>
        </p:spPr>
      </p:pic>
      <p:sp>
        <p:nvSpPr>
          <p:cNvPr id="2" name="Rubrik 1">
            <a:extLst>
              <a:ext uri="{FF2B5EF4-FFF2-40B4-BE49-F238E27FC236}">
                <a16:creationId xmlns:a16="http://schemas.microsoft.com/office/drawing/2014/main" id="{40DE5E7A-8E74-4B59-BF42-FB18CD59CFF0}"/>
              </a:ext>
            </a:extLst>
          </p:cNvPr>
          <p:cNvSpPr>
            <a:spLocks noGrp="1"/>
          </p:cNvSpPr>
          <p:nvPr>
            <p:ph type="title"/>
          </p:nvPr>
        </p:nvSpPr>
        <p:spPr>
          <a:xfrm>
            <a:off x="0" y="-643"/>
            <a:ext cx="11520000" cy="684000"/>
          </a:xfrm>
        </p:spPr>
        <p:txBody>
          <a:bodyPr/>
          <a:lstStyle/>
          <a:p>
            <a:r>
              <a:rPr lang="sv-SE" dirty="0"/>
              <a:t>1 Tess 4 – </a:t>
            </a:r>
            <a:r>
              <a:rPr lang="sv-SE" i="1" u="sng" dirty="0"/>
              <a:t>Vad</a:t>
            </a:r>
            <a:r>
              <a:rPr lang="sv-SE" dirty="0"/>
              <a:t> innebär uppryckandet?</a:t>
            </a:r>
            <a:endParaRPr lang="LID4096" dirty="0"/>
          </a:p>
        </p:txBody>
      </p:sp>
      <p:sp>
        <p:nvSpPr>
          <p:cNvPr id="4" name="textruta 3">
            <a:extLst>
              <a:ext uri="{FF2B5EF4-FFF2-40B4-BE49-F238E27FC236}">
                <a16:creationId xmlns:a16="http://schemas.microsoft.com/office/drawing/2014/main" id="{5221EB22-68CD-4A8E-B761-D829AF342354}"/>
              </a:ext>
            </a:extLst>
          </p:cNvPr>
          <p:cNvSpPr txBox="1"/>
          <p:nvPr/>
        </p:nvSpPr>
        <p:spPr>
          <a:xfrm>
            <a:off x="1" y="1455503"/>
            <a:ext cx="12056164" cy="5262979"/>
          </a:xfrm>
          <a:prstGeom prst="rect">
            <a:avLst/>
          </a:prstGeom>
          <a:noFill/>
        </p:spPr>
        <p:txBody>
          <a:bodyPr wrap="square" lIns="180000" rtlCol="0">
            <a:spAutoFit/>
          </a:bodyPr>
          <a:lstStyle/>
          <a:p>
            <a:pPr>
              <a:lnSpc>
                <a:spcPts val="2000"/>
              </a:lnSpc>
            </a:pPr>
            <a:r>
              <a:rPr lang="sv-SE" dirty="0"/>
              <a:t>Andra översättningar av 1 Tess 4: </a:t>
            </a:r>
            <a:r>
              <a:rPr lang="sv-SE" i="1" dirty="0"/>
              <a:t>Föras bort </a:t>
            </a:r>
            <a:r>
              <a:rPr lang="sv-SE" dirty="0"/>
              <a:t>(NUB, B2000). </a:t>
            </a:r>
            <a:r>
              <a:rPr lang="sv-SE" i="1" dirty="0"/>
              <a:t>Ryckas bort </a:t>
            </a:r>
            <a:r>
              <a:rPr lang="sv-SE" dirty="0"/>
              <a:t>(1917). </a:t>
            </a:r>
            <a:r>
              <a:rPr lang="sv-SE" i="1" dirty="0"/>
              <a:t>Caught up</a:t>
            </a:r>
            <a:r>
              <a:rPr lang="sv-SE" dirty="0"/>
              <a:t> (vanligast på engelska).</a:t>
            </a:r>
          </a:p>
          <a:p>
            <a:pPr>
              <a:lnSpc>
                <a:spcPts val="2000"/>
              </a:lnSpc>
              <a:spcBef>
                <a:spcPts val="1000"/>
              </a:spcBef>
            </a:pPr>
            <a:r>
              <a:rPr lang="sv-SE" dirty="0"/>
              <a:t>Andra bibelställen med </a:t>
            </a:r>
            <a:r>
              <a:rPr lang="sv-SE" i="1" dirty="0"/>
              <a:t>harpazo</a:t>
            </a:r>
            <a:r>
              <a:rPr lang="sv-SE" dirty="0"/>
              <a:t>:</a:t>
            </a:r>
          </a:p>
          <a:p>
            <a:pPr marL="354013" indent="-176213">
              <a:lnSpc>
                <a:spcPts val="2000"/>
              </a:lnSpc>
              <a:spcBef>
                <a:spcPts val="600"/>
              </a:spcBef>
              <a:buFont typeface="Arial" panose="020B0604020202020204" pitchFamily="34" charset="0"/>
              <a:buChar char="•"/>
            </a:pPr>
            <a:r>
              <a:rPr lang="sv-SE" dirty="0">
                <a:solidFill>
                  <a:srgbClr val="C00000"/>
                </a:solidFill>
              </a:rPr>
              <a:t>När de kom upp ur vattnet </a:t>
            </a:r>
            <a:r>
              <a:rPr lang="sv-SE" b="1" i="1" dirty="0">
                <a:solidFill>
                  <a:srgbClr val="C00000"/>
                </a:solidFill>
              </a:rPr>
              <a:t>ryckte</a:t>
            </a:r>
            <a:r>
              <a:rPr lang="sv-SE" dirty="0">
                <a:solidFill>
                  <a:srgbClr val="C00000"/>
                </a:solidFill>
              </a:rPr>
              <a:t> Herrens Ande </a:t>
            </a:r>
            <a:r>
              <a:rPr lang="sv-SE" b="1" i="1" dirty="0">
                <a:solidFill>
                  <a:srgbClr val="C00000"/>
                </a:solidFill>
              </a:rPr>
              <a:t>bort</a:t>
            </a:r>
            <a:r>
              <a:rPr lang="sv-SE" dirty="0">
                <a:solidFill>
                  <a:srgbClr val="C00000"/>
                </a:solidFill>
              </a:rPr>
              <a:t> </a:t>
            </a:r>
            <a:r>
              <a:rPr lang="sv-SE" i="1" dirty="0">
                <a:solidFill>
                  <a:srgbClr val="C00000"/>
                </a:solidFill>
              </a:rPr>
              <a:t>[harpazo]</a:t>
            </a:r>
            <a:r>
              <a:rPr lang="sv-SE" dirty="0">
                <a:solidFill>
                  <a:srgbClr val="C00000"/>
                </a:solidFill>
              </a:rPr>
              <a:t> Filippus, och hovmannen såg honom </a:t>
            </a:r>
            <a:br>
              <a:rPr lang="sv-SE" dirty="0">
                <a:solidFill>
                  <a:srgbClr val="C00000"/>
                </a:solidFill>
              </a:rPr>
            </a:br>
            <a:r>
              <a:rPr lang="sv-SE" dirty="0">
                <a:solidFill>
                  <a:srgbClr val="C00000"/>
                </a:solidFill>
              </a:rPr>
              <a:t>inte mer… Filippus </a:t>
            </a:r>
            <a:r>
              <a:rPr lang="sv-SE" i="1" u="sng" dirty="0">
                <a:solidFill>
                  <a:srgbClr val="C00000"/>
                </a:solidFill>
              </a:rPr>
              <a:t>kom till Ashdod</a:t>
            </a:r>
            <a:r>
              <a:rPr lang="sv-SE" dirty="0">
                <a:solidFill>
                  <a:srgbClr val="C00000"/>
                </a:solidFill>
              </a:rPr>
              <a:t>, och han vandrade omkring och förkunnade evangeliet. </a:t>
            </a:r>
            <a:r>
              <a:rPr lang="sv-SE" sz="1400" dirty="0"/>
              <a:t>(Apg 8:39-40)</a:t>
            </a:r>
          </a:p>
          <a:p>
            <a:pPr marL="354013" indent="-176213">
              <a:lnSpc>
                <a:spcPts val="2000"/>
              </a:lnSpc>
              <a:spcBef>
                <a:spcPts val="600"/>
              </a:spcBef>
              <a:buFont typeface="Arial" panose="020B0604020202020204" pitchFamily="34" charset="0"/>
              <a:buChar char="•"/>
            </a:pPr>
            <a:r>
              <a:rPr lang="sv-SE" dirty="0">
                <a:solidFill>
                  <a:srgbClr val="C00000"/>
                </a:solidFill>
              </a:rPr>
              <a:t>När någon hör ordet om riket men inte förstår det, kommer den onde och </a:t>
            </a:r>
            <a:r>
              <a:rPr lang="sv-SE" b="1" i="1" dirty="0">
                <a:solidFill>
                  <a:srgbClr val="C00000"/>
                </a:solidFill>
              </a:rPr>
              <a:t>rycker bort</a:t>
            </a:r>
            <a:r>
              <a:rPr lang="sv-SE" dirty="0">
                <a:solidFill>
                  <a:srgbClr val="C00000"/>
                </a:solidFill>
              </a:rPr>
              <a:t> </a:t>
            </a:r>
            <a:r>
              <a:rPr lang="sv-SE" i="1" dirty="0">
                <a:solidFill>
                  <a:srgbClr val="C00000"/>
                </a:solidFill>
              </a:rPr>
              <a:t>[harpazo]</a:t>
            </a:r>
            <a:r>
              <a:rPr lang="sv-SE" dirty="0">
                <a:solidFill>
                  <a:srgbClr val="C00000"/>
                </a:solidFill>
              </a:rPr>
              <a:t> det som såddes. </a:t>
            </a:r>
            <a:r>
              <a:rPr lang="sv-SE" sz="1400" dirty="0"/>
              <a:t>(Matt 13:19)</a:t>
            </a:r>
          </a:p>
          <a:p>
            <a:pPr marL="354013" indent="-176213">
              <a:lnSpc>
                <a:spcPts val="2000"/>
              </a:lnSpc>
              <a:spcBef>
                <a:spcPts val="600"/>
              </a:spcBef>
              <a:buFont typeface="Arial" panose="020B0604020202020204" pitchFamily="34" charset="0"/>
              <a:buChar char="•"/>
            </a:pPr>
            <a:r>
              <a:rPr lang="sv-SE" dirty="0">
                <a:solidFill>
                  <a:srgbClr val="C00000"/>
                </a:solidFill>
              </a:rPr>
              <a:t>När Jesus förstod att de tänkte </a:t>
            </a:r>
            <a:r>
              <a:rPr lang="sv-SE" b="1" i="1" dirty="0">
                <a:solidFill>
                  <a:srgbClr val="C00000"/>
                </a:solidFill>
              </a:rPr>
              <a:t>tvinga</a:t>
            </a:r>
            <a:r>
              <a:rPr lang="sv-SE" dirty="0">
                <a:solidFill>
                  <a:srgbClr val="C00000"/>
                </a:solidFill>
              </a:rPr>
              <a:t> honom att </a:t>
            </a:r>
            <a:r>
              <a:rPr lang="sv-SE" b="1" i="1" dirty="0">
                <a:solidFill>
                  <a:srgbClr val="C00000"/>
                </a:solidFill>
              </a:rPr>
              <a:t>följa med </a:t>
            </a:r>
            <a:r>
              <a:rPr lang="sv-SE" i="1" dirty="0">
                <a:solidFill>
                  <a:srgbClr val="C00000"/>
                </a:solidFill>
              </a:rPr>
              <a:t>[harpazo]… </a:t>
            </a:r>
            <a:r>
              <a:rPr lang="sv-SE" dirty="0">
                <a:solidFill>
                  <a:srgbClr val="C00000"/>
                </a:solidFill>
              </a:rPr>
              <a:t>drog han sig undan.</a:t>
            </a:r>
            <a:r>
              <a:rPr lang="sv-SE" dirty="0"/>
              <a:t> </a:t>
            </a:r>
            <a:r>
              <a:rPr lang="sv-SE" sz="1400" dirty="0"/>
              <a:t>(Joh 6:15, NUB)</a:t>
            </a:r>
            <a:endParaRPr lang="sv-SE" sz="1400" dirty="0">
              <a:highlight>
                <a:srgbClr val="FFFF00"/>
              </a:highlight>
            </a:endParaRPr>
          </a:p>
          <a:p>
            <a:pPr>
              <a:lnSpc>
                <a:spcPts val="2000"/>
              </a:lnSpc>
              <a:spcBef>
                <a:spcPts val="1000"/>
              </a:spcBef>
            </a:pPr>
            <a:r>
              <a:rPr lang="sv-SE" dirty="0"/>
              <a:t>Andra ”himmelsfärder” i Bibeln:</a:t>
            </a:r>
            <a:endParaRPr lang="sv-SE" dirty="0">
              <a:highlight>
                <a:srgbClr val="FFFF00"/>
              </a:highlight>
            </a:endParaRPr>
          </a:p>
          <a:p>
            <a:pPr marL="354013" indent="-176213">
              <a:lnSpc>
                <a:spcPts val="2000"/>
              </a:lnSpc>
              <a:spcBef>
                <a:spcPts val="600"/>
              </a:spcBef>
              <a:buFont typeface="Arial" panose="020B0604020202020204" pitchFamily="34" charset="0"/>
              <a:buChar char="•"/>
            </a:pPr>
            <a:r>
              <a:rPr lang="sv-SE" dirty="0">
                <a:solidFill>
                  <a:srgbClr val="C00000"/>
                </a:solidFill>
                <a:effectLst/>
              </a:rPr>
              <a:t>I tro togs </a:t>
            </a:r>
            <a:r>
              <a:rPr lang="sv-SE" b="1" dirty="0">
                <a:solidFill>
                  <a:srgbClr val="C00000"/>
                </a:solidFill>
                <a:effectLst>
                  <a:outerShdw blurRad="38100" dist="38100" dir="2700000" algn="tl">
                    <a:srgbClr val="000000">
                      <a:alpha val="43137"/>
                    </a:srgbClr>
                  </a:outerShdw>
                </a:effectLst>
              </a:rPr>
              <a:t>Henok</a:t>
            </a:r>
            <a:r>
              <a:rPr lang="sv-SE" dirty="0">
                <a:solidFill>
                  <a:srgbClr val="C00000"/>
                </a:solidFill>
                <a:effectLst/>
              </a:rPr>
              <a:t> härifrån så att han inte behövde </a:t>
            </a:r>
            <a:r>
              <a:rPr lang="sv-SE" i="1" u="sng" dirty="0">
                <a:solidFill>
                  <a:srgbClr val="C00000"/>
                </a:solidFill>
                <a:effectLst/>
              </a:rPr>
              <a:t>se</a:t>
            </a:r>
            <a:r>
              <a:rPr lang="sv-SE" dirty="0">
                <a:solidFill>
                  <a:srgbClr val="C00000"/>
                </a:solidFill>
                <a:effectLst/>
              </a:rPr>
              <a:t> döden.</a:t>
            </a:r>
            <a:r>
              <a:rPr lang="sv-SE" dirty="0">
                <a:solidFill>
                  <a:srgbClr val="C00000"/>
                </a:solidFill>
                <a:ea typeface="Times New Roman" panose="02020603050405020304" pitchFamily="18" charset="0"/>
                <a:cs typeface="Calibri" panose="020F0502020204030204" pitchFamily="34" charset="0"/>
              </a:rPr>
              <a:t> </a:t>
            </a:r>
            <a:r>
              <a:rPr lang="sv-SE" sz="1400" dirty="0">
                <a:ea typeface="Times New Roman" panose="02020603050405020304" pitchFamily="18" charset="0"/>
                <a:cs typeface="Calibri" panose="020F0502020204030204" pitchFamily="34" charset="0"/>
              </a:rPr>
              <a:t>(Hebr 11:5, B2000)</a:t>
            </a:r>
          </a:p>
          <a:p>
            <a:pPr marL="625475" lvl="1" indent="-174625">
              <a:lnSpc>
                <a:spcPts val="2000"/>
              </a:lnSpc>
              <a:buFont typeface="Arial" panose="020B0604020202020204" pitchFamily="34" charset="0"/>
              <a:buChar char="•"/>
            </a:pPr>
            <a:r>
              <a:rPr lang="sv-SE" dirty="0">
                <a:ea typeface="Times New Roman" panose="02020603050405020304" pitchFamily="18" charset="0"/>
                <a:cs typeface="Calibri" panose="020F0502020204030204" pitchFamily="34" charset="0"/>
              </a:rPr>
              <a:t>Gud räddade Henok från en mordisk omgivning genom att förflytta </a:t>
            </a:r>
            <a:br>
              <a:rPr lang="sv-SE" dirty="0">
                <a:ea typeface="Times New Roman" panose="02020603050405020304" pitchFamily="18" charset="0"/>
                <a:cs typeface="Calibri" panose="020F0502020204030204" pitchFamily="34" charset="0"/>
              </a:rPr>
            </a:br>
            <a:r>
              <a:rPr lang="sv-SE" dirty="0">
                <a:ea typeface="Times New Roman" panose="02020603050405020304" pitchFamily="18" charset="0"/>
                <a:cs typeface="Calibri" panose="020F0502020204030204" pitchFamily="34" charset="0"/>
              </a:rPr>
              <a:t>honom till ett säkert ställe.</a:t>
            </a:r>
          </a:p>
          <a:p>
            <a:pPr marL="625475" lvl="1" indent="-174625">
              <a:lnSpc>
                <a:spcPts val="2000"/>
              </a:lnSpc>
              <a:buFont typeface="Arial" panose="020B0604020202020204" pitchFamily="34" charset="0"/>
              <a:buChar char="•"/>
            </a:pPr>
            <a:r>
              <a:rPr lang="sv-SE" dirty="0">
                <a:solidFill>
                  <a:srgbClr val="C00000"/>
                </a:solidFill>
                <a:effectLst/>
              </a:rPr>
              <a:t>I tron dog </a:t>
            </a:r>
            <a:r>
              <a:rPr lang="sv-SE" i="1" u="sng" dirty="0">
                <a:solidFill>
                  <a:srgbClr val="C00000"/>
                </a:solidFill>
                <a:effectLst/>
              </a:rPr>
              <a:t>alla dessa </a:t>
            </a:r>
            <a:r>
              <a:rPr lang="sv-SE" i="1" u="sng" dirty="0">
                <a:effectLst/>
              </a:rPr>
              <a:t>[inklusive Henok]</a:t>
            </a:r>
            <a:r>
              <a:rPr lang="sv-SE" dirty="0">
                <a:solidFill>
                  <a:srgbClr val="C00000"/>
                </a:solidFill>
                <a:effectLst/>
              </a:rPr>
              <a:t> utan att ha fått det som var utlovat.</a:t>
            </a:r>
            <a:r>
              <a:rPr lang="sv-SE" dirty="0">
                <a:ea typeface="Times New Roman" panose="02020603050405020304" pitchFamily="18" charset="0"/>
                <a:cs typeface="Calibri" panose="020F0502020204030204" pitchFamily="34" charset="0"/>
              </a:rPr>
              <a:t> </a:t>
            </a:r>
            <a:r>
              <a:rPr lang="sv-SE" sz="1400" dirty="0">
                <a:highlight>
                  <a:srgbClr val="FFFFFF"/>
                </a:highlight>
                <a:ea typeface="Times New Roman" panose="02020603050405020304" pitchFamily="18" charset="0"/>
                <a:cs typeface="Calibri" panose="020F0502020204030204" pitchFamily="34" charset="0"/>
              </a:rPr>
              <a:t>(Hebr 11:13)</a:t>
            </a:r>
            <a:r>
              <a:rPr lang="sv-SE" sz="1400" dirty="0">
                <a:solidFill>
                  <a:schemeClr val="bg1"/>
                </a:solidFill>
                <a:highlight>
                  <a:srgbClr val="FFFFFF"/>
                </a:highlight>
                <a:ea typeface="Times New Roman" panose="02020603050405020304" pitchFamily="18" charset="0"/>
                <a:cs typeface="Calibri" panose="020F0502020204030204" pitchFamily="34" charset="0"/>
              </a:rPr>
              <a:t>e</a:t>
            </a:r>
            <a:endParaRPr lang="sv-SE" sz="1400" dirty="0">
              <a:solidFill>
                <a:schemeClr val="bg1"/>
              </a:solidFill>
              <a:highlight>
                <a:srgbClr val="FFFFFF"/>
              </a:highlight>
            </a:endParaRPr>
          </a:p>
          <a:p>
            <a:pPr marL="354013" indent="-176213">
              <a:lnSpc>
                <a:spcPts val="2000"/>
              </a:lnSpc>
              <a:spcBef>
                <a:spcPts val="600"/>
              </a:spcBef>
              <a:buFont typeface="Arial" panose="020B0604020202020204" pitchFamily="34" charset="0"/>
              <a:buChar char="•"/>
            </a:pPr>
            <a:r>
              <a:rPr lang="sv-SE" dirty="0">
                <a:solidFill>
                  <a:srgbClr val="C00000"/>
                </a:solidFill>
              </a:rPr>
              <a:t>En vagn av eld med hästar av eld kom… och </a:t>
            </a:r>
            <a:r>
              <a:rPr lang="sv-SE" b="1" dirty="0">
                <a:solidFill>
                  <a:srgbClr val="C00000"/>
                </a:solidFill>
                <a:effectLst>
                  <a:outerShdw blurRad="38100" dist="38100" dir="2700000" algn="tl">
                    <a:srgbClr val="000000">
                      <a:alpha val="43137"/>
                    </a:srgbClr>
                  </a:outerShdw>
                </a:effectLst>
              </a:rPr>
              <a:t>Elia</a:t>
            </a:r>
            <a:r>
              <a:rPr lang="sv-SE" dirty="0">
                <a:solidFill>
                  <a:srgbClr val="C00000"/>
                </a:solidFill>
              </a:rPr>
              <a:t> for… upp </a:t>
            </a:r>
            <a:r>
              <a:rPr lang="sv-SE" i="1" u="sng" dirty="0">
                <a:solidFill>
                  <a:srgbClr val="C00000"/>
                </a:solidFill>
              </a:rPr>
              <a:t>till himlen</a:t>
            </a:r>
            <a:r>
              <a:rPr lang="sv-SE" dirty="0">
                <a:solidFill>
                  <a:srgbClr val="C00000"/>
                </a:solidFill>
              </a:rPr>
              <a:t>.</a:t>
            </a:r>
            <a:r>
              <a:rPr lang="sv-SE" dirty="0"/>
              <a:t> </a:t>
            </a:r>
            <a:r>
              <a:rPr lang="sv-SE" sz="1400" dirty="0"/>
              <a:t>(2 Kung 2:11)</a:t>
            </a:r>
          </a:p>
          <a:p>
            <a:pPr marL="625475" lvl="1" indent="-174625">
              <a:lnSpc>
                <a:spcPts val="2000"/>
              </a:lnSpc>
              <a:buFont typeface="Arial" panose="020B0604020202020204" pitchFamily="34" charset="0"/>
              <a:buChar char="•"/>
            </a:pPr>
            <a:r>
              <a:rPr lang="sv-SE" dirty="0"/>
              <a:t>Profetlärjungarna: </a:t>
            </a:r>
            <a:r>
              <a:rPr lang="sv-SE" dirty="0">
                <a:solidFill>
                  <a:srgbClr val="C00000"/>
                </a:solidFill>
              </a:rPr>
              <a:t>Kanske har Herrens Ande lyft upp honom och </a:t>
            </a:r>
            <a:r>
              <a:rPr lang="sv-SE" i="1" u="sng" dirty="0">
                <a:solidFill>
                  <a:srgbClr val="C00000"/>
                </a:solidFill>
              </a:rPr>
              <a:t>kastat ner </a:t>
            </a:r>
            <a:br>
              <a:rPr lang="sv-SE" i="1" u="sng" dirty="0">
                <a:solidFill>
                  <a:srgbClr val="C00000"/>
                </a:solidFill>
              </a:rPr>
            </a:br>
            <a:r>
              <a:rPr lang="sv-SE" i="1" u="sng" dirty="0">
                <a:solidFill>
                  <a:srgbClr val="C00000"/>
                </a:solidFill>
              </a:rPr>
              <a:t>honom</a:t>
            </a:r>
            <a:r>
              <a:rPr lang="sv-SE" dirty="0">
                <a:solidFill>
                  <a:srgbClr val="C00000"/>
                </a:solidFill>
              </a:rPr>
              <a:t> på något berg eller i någon dal… och de </a:t>
            </a:r>
            <a:r>
              <a:rPr lang="sv-SE" i="1" u="sng" dirty="0">
                <a:solidFill>
                  <a:srgbClr val="C00000"/>
                </a:solidFill>
              </a:rPr>
              <a:t>sökte efter Elia</a:t>
            </a:r>
            <a:r>
              <a:rPr lang="sv-SE" dirty="0">
                <a:solidFill>
                  <a:srgbClr val="C00000"/>
                </a:solidFill>
              </a:rPr>
              <a:t>. </a:t>
            </a:r>
            <a:r>
              <a:rPr lang="sv-SE" sz="1400" dirty="0"/>
              <a:t>(2 Kung 2:16-17)</a:t>
            </a:r>
          </a:p>
          <a:p>
            <a:pPr marL="625475" lvl="1" indent="-174625">
              <a:lnSpc>
                <a:spcPts val="2000"/>
              </a:lnSpc>
              <a:buFont typeface="Arial" panose="020B0604020202020204" pitchFamily="34" charset="0"/>
              <a:buChar char="•"/>
            </a:pPr>
            <a:r>
              <a:rPr lang="sv-SE" dirty="0"/>
              <a:t>Elia skrev ett brev till kung Joram 14 år efter sin himmelsfärd.</a:t>
            </a:r>
            <a:endParaRPr lang="sv-SE" dirty="0">
              <a:highlight>
                <a:srgbClr val="FFFF00"/>
              </a:highlight>
            </a:endParaRPr>
          </a:p>
          <a:p>
            <a:pPr>
              <a:spcBef>
                <a:spcPts val="1000"/>
              </a:spcBef>
            </a:pPr>
            <a:r>
              <a:rPr lang="sv-SE" i="1" dirty="0"/>
              <a:t>Syftet</a:t>
            </a:r>
            <a:r>
              <a:rPr lang="sv-SE" dirty="0"/>
              <a:t> med bortryckandet är sannolikt att kristna ska eskortera Jesus tillbaka till</a:t>
            </a:r>
            <a:br>
              <a:rPr lang="sv-SE" dirty="0"/>
            </a:br>
            <a:r>
              <a:rPr lang="sv-SE" dirty="0"/>
              <a:t>jorden: </a:t>
            </a:r>
            <a:r>
              <a:rPr lang="sv-SE" dirty="0">
                <a:solidFill>
                  <a:srgbClr val="C00000"/>
                </a:solidFill>
              </a:rPr>
              <a:t>Då ska </a:t>
            </a:r>
            <a:r>
              <a:rPr lang="sv-SE" cap="small" dirty="0">
                <a:solidFill>
                  <a:srgbClr val="C00000"/>
                </a:solidFill>
              </a:rPr>
              <a:t>Herren</a:t>
            </a:r>
            <a:r>
              <a:rPr lang="sv-SE" dirty="0">
                <a:solidFill>
                  <a:srgbClr val="C00000"/>
                </a:solidFill>
              </a:rPr>
              <a:t>, min Gud, komma och alla heliga </a:t>
            </a:r>
            <a:r>
              <a:rPr lang="sv-SE" i="1" u="sng" dirty="0">
                <a:solidFill>
                  <a:srgbClr val="C00000"/>
                </a:solidFill>
              </a:rPr>
              <a:t>med honom</a:t>
            </a:r>
            <a:r>
              <a:rPr lang="sv-SE" dirty="0">
                <a:solidFill>
                  <a:srgbClr val="C00000"/>
                </a:solidFill>
              </a:rPr>
              <a:t>. </a:t>
            </a:r>
            <a:r>
              <a:rPr lang="sv-SE" sz="1400" dirty="0"/>
              <a:t>(Sak 14:5, NUB)</a:t>
            </a:r>
            <a:endParaRPr lang="sv-SE" dirty="0"/>
          </a:p>
        </p:txBody>
      </p:sp>
      <p:sp>
        <p:nvSpPr>
          <p:cNvPr id="8" name="Pratbubbla: rektangel 7">
            <a:extLst>
              <a:ext uri="{FF2B5EF4-FFF2-40B4-BE49-F238E27FC236}">
                <a16:creationId xmlns:a16="http://schemas.microsoft.com/office/drawing/2014/main" id="{BF5FCD6A-6770-4A16-9EDF-36C1A2B4C9E3}"/>
              </a:ext>
            </a:extLst>
          </p:cNvPr>
          <p:cNvSpPr/>
          <p:nvPr/>
        </p:nvSpPr>
        <p:spPr>
          <a:xfrm>
            <a:off x="2810442" y="3018196"/>
            <a:ext cx="7190808" cy="2014361"/>
          </a:xfrm>
          <a:prstGeom prst="wedgeRectCallout">
            <a:avLst>
              <a:gd name="adj1" fmla="val 1586"/>
              <a:gd name="adj2" fmla="val 88577"/>
            </a:avLst>
          </a:prstGeom>
          <a:solidFill>
            <a:schemeClr val="tx2">
              <a:lumMod val="20000"/>
              <a:lumOff val="80000"/>
            </a:schemeClr>
          </a:solidFill>
          <a:ln>
            <a:solidFill>
              <a:schemeClr val="tx1">
                <a:lumMod val="50000"/>
                <a:lumOff val="50000"/>
              </a:schemeClr>
            </a:solidFill>
          </a:ln>
          <a:effectLst>
            <a:glow rad="101600">
              <a:schemeClr val="accent6">
                <a:satMod val="175000"/>
                <a:alpha val="40000"/>
              </a:schemeClr>
            </a:glow>
          </a:effectLst>
        </p:spPr>
        <p:txBody>
          <a:bodyPr wrap="square" lIns="180000" tIns="144000" rIns="180000" bIns="144000">
            <a:spAutoFit/>
          </a:bodyPr>
          <a:lstStyle/>
          <a:p>
            <a:r>
              <a:rPr lang="sv-SE" sz="1600" dirty="0">
                <a:solidFill>
                  <a:srgbClr val="C00000"/>
                </a:solidFill>
                <a:latin typeface="Calibri" panose="020F0502020204030204" pitchFamily="34" charset="0"/>
              </a:rPr>
              <a:t>Det kom ett brev till [Joram] från profeten Elia.</a:t>
            </a:r>
            <a:r>
              <a:rPr lang="sv-SE" sz="1600" dirty="0">
                <a:solidFill>
                  <a:srgbClr val="211D1E"/>
                </a:solidFill>
                <a:latin typeface="Calibri" panose="020F0502020204030204" pitchFamily="34" charset="0"/>
              </a:rPr>
              <a:t> 2 Krön 21:12. Elias himmelsfärd var strax efter israelkungen Ahasjas död (2 Kung 1:17-2:18) som var i judakungen Joshafats 18:e regeringsår (2 Kung 3:1). Joshafat regerade i 25 år (1 Kung 22:42), det vill säga 8 år efter himmelsfärden. Han efterträddes av Joram (1 Kung 22:51) som regerade i 8 år (2 Kung 8:17). Joram fick Elias brev 2 år innan sin död (2 Krön 21:12,19), det vill säga då han regerat i 6 år. Tiden mellan himmelsfärden och brevet blir därför 8+6=14 år.</a:t>
            </a:r>
          </a:p>
        </p:txBody>
      </p:sp>
      <p:sp>
        <p:nvSpPr>
          <p:cNvPr id="17" name="textruta 16">
            <a:extLst>
              <a:ext uri="{FF2B5EF4-FFF2-40B4-BE49-F238E27FC236}">
                <a16:creationId xmlns:a16="http://schemas.microsoft.com/office/drawing/2014/main" id="{B43ED5BA-FDA2-4895-88B2-4FEF5AB5AB1B}"/>
              </a:ext>
            </a:extLst>
          </p:cNvPr>
          <p:cNvSpPr txBox="1"/>
          <p:nvPr/>
        </p:nvSpPr>
        <p:spPr>
          <a:xfrm>
            <a:off x="559323" y="760843"/>
            <a:ext cx="8808217" cy="627342"/>
          </a:xfrm>
          <a:prstGeom prst="rect">
            <a:avLst/>
          </a:prstGeom>
          <a:solidFill>
            <a:schemeClr val="bg1">
              <a:lumMod val="95000"/>
            </a:schemeClr>
          </a:solidFill>
          <a:ln w="28575">
            <a:solidFill>
              <a:schemeClr val="bg1">
                <a:lumMod val="50000"/>
              </a:schemeClr>
            </a:solidFill>
          </a:ln>
        </p:spPr>
        <p:txBody>
          <a:bodyPr wrap="square" lIns="180000" tIns="36000" bIns="36000" rtlCol="0">
            <a:spAutoFit/>
          </a:bodyPr>
          <a:lstStyle/>
          <a:p>
            <a:pPr algn="ctr">
              <a:lnSpc>
                <a:spcPts val="2200"/>
              </a:lnSpc>
            </a:pPr>
            <a:r>
              <a:rPr lang="sv-SE" dirty="0">
                <a:solidFill>
                  <a:srgbClr val="C00000"/>
                </a:solidFill>
              </a:rPr>
              <a:t>De som har dött i Kristus ska uppstå först. Därefter ska vi som lever och är kvar </a:t>
            </a:r>
            <a:r>
              <a:rPr lang="sv-SE" b="1" i="1" dirty="0">
                <a:solidFill>
                  <a:srgbClr val="C00000"/>
                </a:solidFill>
              </a:rPr>
              <a:t>ryckas upp</a:t>
            </a:r>
            <a:br>
              <a:rPr lang="sv-SE" i="1" dirty="0">
                <a:solidFill>
                  <a:srgbClr val="C00000"/>
                </a:solidFill>
              </a:rPr>
            </a:br>
            <a:r>
              <a:rPr lang="sv-SE" b="1" i="1" dirty="0">
                <a:solidFill>
                  <a:srgbClr val="C00000"/>
                </a:solidFill>
              </a:rPr>
              <a:t>[harpazo] </a:t>
            </a:r>
            <a:r>
              <a:rPr lang="sv-SE" dirty="0">
                <a:solidFill>
                  <a:srgbClr val="C00000"/>
                </a:solidFill>
              </a:rPr>
              <a:t>bland skyar tillsammans med dem för att möta Herren i rymden.</a:t>
            </a:r>
            <a:r>
              <a:rPr lang="sv-SE" dirty="0"/>
              <a:t> </a:t>
            </a:r>
            <a:r>
              <a:rPr lang="sv-SE" sz="1400" dirty="0"/>
              <a:t>(1 Tess 4:16-17)</a:t>
            </a:r>
            <a:endParaRPr lang="sv-SE" dirty="0"/>
          </a:p>
        </p:txBody>
      </p:sp>
      <p:sp>
        <p:nvSpPr>
          <p:cNvPr id="10" name="textruta 9">
            <a:extLst>
              <a:ext uri="{FF2B5EF4-FFF2-40B4-BE49-F238E27FC236}">
                <a16:creationId xmlns:a16="http://schemas.microsoft.com/office/drawing/2014/main" id="{9F8A8A11-0228-422E-B5E7-C80D2B0703B9}"/>
              </a:ext>
            </a:extLst>
          </p:cNvPr>
          <p:cNvSpPr txBox="1"/>
          <p:nvPr/>
        </p:nvSpPr>
        <p:spPr>
          <a:xfrm>
            <a:off x="4867500" y="2497086"/>
            <a:ext cx="3124200" cy="1200329"/>
          </a:xfrm>
          <a:prstGeom prst="wedgeRectCallout">
            <a:avLst>
              <a:gd name="adj1" fmla="val -52540"/>
              <a:gd name="adj2" fmla="val 152962"/>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sv-SE" i="1" u="sng" dirty="0">
                <a:solidFill>
                  <a:srgbClr val="C00000"/>
                </a:solidFill>
                <a:effectLst/>
              </a:rPr>
              <a:t>Ingen</a:t>
            </a:r>
            <a:r>
              <a:rPr lang="sv-SE" dirty="0">
                <a:solidFill>
                  <a:srgbClr val="C00000"/>
                </a:solidFill>
                <a:effectLst/>
              </a:rPr>
              <a:t> har stigit upp till himlen utom den som kom ner från himlen, Människosonen som är i himlen.</a:t>
            </a:r>
            <a:r>
              <a:rPr lang="sv-SE" dirty="0">
                <a:effectLst/>
              </a:rPr>
              <a:t> </a:t>
            </a:r>
            <a:r>
              <a:rPr lang="sv-SE" sz="1400" dirty="0">
                <a:effectLst/>
              </a:rPr>
              <a:t>(Joh 3:13)</a:t>
            </a:r>
            <a:endParaRPr lang="LID4096" dirty="0"/>
          </a:p>
        </p:txBody>
      </p:sp>
    </p:spTree>
    <p:custDataLst>
      <p:tags r:id="rId1"/>
    </p:custDataLst>
    <p:extLst>
      <p:ext uri="{BB962C8B-B14F-4D97-AF65-F5344CB8AC3E}">
        <p14:creationId xmlns:p14="http://schemas.microsoft.com/office/powerpoint/2010/main" val="141133456"/>
      </p:ext>
    </p:extLst>
  </p:cSld>
  <p:clrMapOvr>
    <a:masterClrMapping/>
  </p:clrMapOvr>
  <p:transition advTm="54578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500"/>
                                        <p:tgtEl>
                                          <p:spTgt spid="4">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fade">
                                      <p:cBhvr>
                                        <p:cTn id="48" dur="500"/>
                                        <p:tgtEl>
                                          <p:spTgt spid="4">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animEffect transition="in" filter="fade">
                                      <p:cBhvr>
                                        <p:cTn id="53" dur="500"/>
                                        <p:tgtEl>
                                          <p:spTgt spid="4">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xEl>
                                              <p:pRg st="10" end="10"/>
                                            </p:txEl>
                                          </p:spTgt>
                                        </p:tgtEl>
                                        <p:attrNameLst>
                                          <p:attrName>style.visibility</p:attrName>
                                        </p:attrNameLst>
                                      </p:cBhvr>
                                      <p:to>
                                        <p:strVal val="visible"/>
                                      </p:to>
                                    </p:set>
                                    <p:animEffect transition="in" filter="fade">
                                      <p:cBhvr>
                                        <p:cTn id="58" dur="500"/>
                                        <p:tgtEl>
                                          <p:spTgt spid="4">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animEffect transition="in" filter="fade">
                                      <p:cBhvr>
                                        <p:cTn id="63" dur="500"/>
                                        <p:tgtEl>
                                          <p:spTgt spid="4">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
                                            <p:txEl>
                                              <p:pRg st="12" end="12"/>
                                            </p:txEl>
                                          </p:spTgt>
                                        </p:tgtEl>
                                        <p:attrNameLst>
                                          <p:attrName>style.visibility</p:attrName>
                                        </p:attrNameLst>
                                      </p:cBhvr>
                                      <p:to>
                                        <p:strVal val="visible"/>
                                      </p:to>
                                    </p:set>
                                    <p:animEffect transition="in" filter="fade">
                                      <p:cBhvr>
                                        <p:cTn id="81" dur="500"/>
                                        <p:tgtEl>
                                          <p:spTgt spid="4">
                                            <p:txEl>
                                              <p:pRg st="12" end="12"/>
                                            </p:txEl>
                                          </p:spTgt>
                                        </p:tgtEl>
                                      </p:cBhvr>
                                    </p:animEffect>
                                  </p:childTnLst>
                                </p:cTn>
                              </p:par>
                              <p:par>
                                <p:cTn id="82" presetID="10" presetClass="exit" presetSubtype="0" fill="hold" grpId="1"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P spid="8" grpId="0" animBg="1"/>
      <p:bldP spid="8" grpId="1"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natur, moln&#10;&#10;Automatiskt genererad beskrivning">
            <a:extLst>
              <a:ext uri="{FF2B5EF4-FFF2-40B4-BE49-F238E27FC236}">
                <a16:creationId xmlns:a16="http://schemas.microsoft.com/office/drawing/2014/main" id="{A8D5F032-DC67-4E72-80E4-0A4E863A2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4084"/>
            <a:ext cx="12192000" cy="6173915"/>
          </a:xfrm>
          <a:prstGeom prst="rect">
            <a:avLst/>
          </a:prstGeom>
        </p:spPr>
      </p:pic>
      <p:sp>
        <p:nvSpPr>
          <p:cNvPr id="2" name="Rubrik 1">
            <a:extLst>
              <a:ext uri="{FF2B5EF4-FFF2-40B4-BE49-F238E27FC236}">
                <a16:creationId xmlns:a16="http://schemas.microsoft.com/office/drawing/2014/main" id="{587C165C-CDD9-48A0-B24F-A8D1451FD91B}"/>
              </a:ext>
            </a:extLst>
          </p:cNvPr>
          <p:cNvSpPr>
            <a:spLocks noGrp="1"/>
          </p:cNvSpPr>
          <p:nvPr>
            <p:ph type="title"/>
          </p:nvPr>
        </p:nvSpPr>
        <p:spPr/>
        <p:txBody>
          <a:bodyPr/>
          <a:lstStyle/>
          <a:p>
            <a:r>
              <a:rPr lang="sv-SE" dirty="0"/>
              <a:t>Övriga händelser på Herrens dag</a:t>
            </a:r>
            <a:endParaRPr lang="LID4096" dirty="0"/>
          </a:p>
        </p:txBody>
      </p:sp>
      <p:sp>
        <p:nvSpPr>
          <p:cNvPr id="5" name="textruta 4">
            <a:extLst>
              <a:ext uri="{FF2B5EF4-FFF2-40B4-BE49-F238E27FC236}">
                <a16:creationId xmlns:a16="http://schemas.microsoft.com/office/drawing/2014/main" id="{4FE2D168-853A-4E3E-8405-1D50BD1449A4}"/>
              </a:ext>
            </a:extLst>
          </p:cNvPr>
          <p:cNvSpPr txBox="1"/>
          <p:nvPr/>
        </p:nvSpPr>
        <p:spPr>
          <a:xfrm>
            <a:off x="0" y="790902"/>
            <a:ext cx="12192000" cy="5991384"/>
          </a:xfrm>
          <a:prstGeom prst="rect">
            <a:avLst/>
          </a:prstGeom>
          <a:noFill/>
        </p:spPr>
        <p:txBody>
          <a:bodyPr wrap="square" lIns="144000">
            <a:spAutoFit/>
          </a:bodyPr>
          <a:lstStyle/>
          <a:p>
            <a:pPr>
              <a:lnSpc>
                <a:spcPts val="1800"/>
              </a:lnSpc>
              <a:spcBef>
                <a:spcPts val="200"/>
              </a:spcBef>
            </a:pPr>
            <a:r>
              <a:rPr lang="sv-SE" sz="1600" dirty="0"/>
              <a:t>Jesus </a:t>
            </a:r>
            <a:r>
              <a:rPr lang="sv-SE" sz="1600" b="1" i="1" dirty="0"/>
              <a:t>synlig</a:t>
            </a:r>
            <a:r>
              <a:rPr lang="sv-SE" sz="1600" dirty="0"/>
              <a:t> på </a:t>
            </a:r>
            <a:r>
              <a:rPr lang="sv-SE" sz="1600" b="1" i="1" dirty="0"/>
              <a:t>himlen</a:t>
            </a:r>
            <a:r>
              <a:rPr lang="sv-SE" sz="1600" dirty="0"/>
              <a:t>:</a:t>
            </a:r>
          </a:p>
          <a:p>
            <a:pPr marL="265113" indent="-173038">
              <a:lnSpc>
                <a:spcPts val="1800"/>
              </a:lnSpc>
              <a:spcBef>
                <a:spcPts val="200"/>
              </a:spcBef>
              <a:buFont typeface="Arial" panose="020B0604020202020204" pitchFamily="34" charset="0"/>
              <a:buChar char="•"/>
            </a:pPr>
            <a:r>
              <a:rPr lang="sv-SE" sz="1600" dirty="0">
                <a:solidFill>
                  <a:srgbClr val="C00000"/>
                </a:solidFill>
                <a:effectLst/>
              </a:rPr>
              <a:t>Då ska </a:t>
            </a:r>
            <a:r>
              <a:rPr lang="sv-SE" sz="1600" i="1" u="sng" dirty="0">
                <a:solidFill>
                  <a:srgbClr val="C00000"/>
                </a:solidFill>
                <a:effectLst/>
              </a:rPr>
              <a:t>Människosonens tecken</a:t>
            </a:r>
            <a:r>
              <a:rPr lang="sv-SE" sz="1600" dirty="0">
                <a:solidFill>
                  <a:srgbClr val="C00000"/>
                </a:solidFill>
                <a:effectLst/>
              </a:rPr>
              <a:t> </a:t>
            </a:r>
            <a:r>
              <a:rPr lang="sv-SE" sz="1600" b="1" i="1" dirty="0">
                <a:solidFill>
                  <a:srgbClr val="C00000"/>
                </a:solidFill>
                <a:effectLst/>
              </a:rPr>
              <a:t>synas</a:t>
            </a:r>
            <a:r>
              <a:rPr lang="sv-SE" sz="1600" dirty="0">
                <a:solidFill>
                  <a:srgbClr val="C00000"/>
                </a:solidFill>
                <a:effectLst/>
              </a:rPr>
              <a:t> på </a:t>
            </a:r>
            <a:r>
              <a:rPr lang="sv-SE" sz="1600" b="1" i="1" dirty="0">
                <a:solidFill>
                  <a:srgbClr val="C00000"/>
                </a:solidFill>
                <a:effectLst/>
              </a:rPr>
              <a:t>himlen</a:t>
            </a:r>
            <a:r>
              <a:rPr lang="sv-SE" sz="1600" dirty="0">
                <a:solidFill>
                  <a:srgbClr val="C00000"/>
                </a:solidFill>
                <a:effectLst/>
              </a:rPr>
              <a:t>, och jordens alla folk ska jämra sig när de </a:t>
            </a:r>
            <a:r>
              <a:rPr lang="sv-SE" sz="1600" b="1" i="1" dirty="0">
                <a:solidFill>
                  <a:srgbClr val="C00000"/>
                </a:solidFill>
                <a:effectLst/>
              </a:rPr>
              <a:t>ser</a:t>
            </a:r>
            <a:r>
              <a:rPr lang="sv-SE" sz="1600" dirty="0">
                <a:solidFill>
                  <a:srgbClr val="C00000"/>
                </a:solidFill>
                <a:effectLst/>
              </a:rPr>
              <a:t> </a:t>
            </a:r>
            <a:br>
              <a:rPr lang="sv-SE" sz="1600" dirty="0">
                <a:solidFill>
                  <a:srgbClr val="C00000"/>
                </a:solidFill>
                <a:effectLst/>
              </a:rPr>
            </a:br>
            <a:r>
              <a:rPr lang="sv-SE" sz="1600" dirty="0">
                <a:solidFill>
                  <a:srgbClr val="C00000"/>
                </a:solidFill>
                <a:effectLst/>
              </a:rPr>
              <a:t>Människosonen komma på </a:t>
            </a:r>
            <a:r>
              <a:rPr lang="sv-SE" sz="1600" b="1" i="1" dirty="0">
                <a:solidFill>
                  <a:srgbClr val="C00000"/>
                </a:solidFill>
                <a:effectLst/>
              </a:rPr>
              <a:t>himlens moln</a:t>
            </a:r>
            <a:r>
              <a:rPr lang="sv-SE" sz="1600" dirty="0">
                <a:solidFill>
                  <a:srgbClr val="C00000"/>
                </a:solidFill>
                <a:effectLst/>
              </a:rPr>
              <a:t>. </a:t>
            </a:r>
            <a:r>
              <a:rPr lang="sv-SE" sz="1200" dirty="0">
                <a:effectLst/>
              </a:rPr>
              <a:t>(Matt 24:30)</a:t>
            </a:r>
            <a:endParaRPr lang="sv-SE" sz="1600" dirty="0">
              <a:effectLst/>
            </a:endParaRPr>
          </a:p>
          <a:p>
            <a:pPr marL="265113" indent="-173038">
              <a:lnSpc>
                <a:spcPts val="1800"/>
              </a:lnSpc>
              <a:spcBef>
                <a:spcPts val="200"/>
              </a:spcBef>
              <a:buFont typeface="Arial" panose="020B0604020202020204" pitchFamily="34" charset="0"/>
              <a:buChar char="•"/>
            </a:pPr>
            <a:r>
              <a:rPr kumimoji="0" lang="sv-SE" sz="1600" b="0" i="0" u="none" strike="noStrike" kern="1200" cap="none" spc="0" normalizeH="0" baseline="0" noProof="0" dirty="0">
                <a:ln>
                  <a:noFill/>
                </a:ln>
                <a:solidFill>
                  <a:srgbClr val="C00000"/>
                </a:solidFill>
                <a:effectLst/>
                <a:uLnTx/>
                <a:uFillTx/>
                <a:ea typeface="+mn-ea"/>
                <a:cs typeface="+mn-cs"/>
              </a:rPr>
              <a:t>Jag </a:t>
            </a:r>
            <a:r>
              <a:rPr kumimoji="0" lang="sv-SE" sz="1600" b="1" i="1" strike="noStrike" kern="1200" cap="none" spc="0" normalizeH="0" baseline="0" noProof="0" dirty="0">
                <a:ln>
                  <a:noFill/>
                </a:ln>
                <a:solidFill>
                  <a:srgbClr val="C00000"/>
                </a:solidFill>
                <a:effectLst/>
                <a:uLnTx/>
                <a:uFillTx/>
                <a:ea typeface="+mn-ea"/>
                <a:cs typeface="+mn-cs"/>
              </a:rPr>
              <a:t>såg</a:t>
            </a:r>
            <a:r>
              <a:rPr kumimoji="0" lang="sv-SE" sz="1600" b="0" i="0" u="none" strike="noStrike" kern="1200" cap="none" spc="0" normalizeH="0" baseline="0" noProof="0" dirty="0">
                <a:ln>
                  <a:noFill/>
                </a:ln>
                <a:solidFill>
                  <a:srgbClr val="C00000"/>
                </a:solidFill>
                <a:effectLst/>
                <a:uLnTx/>
                <a:uFillTx/>
                <a:ea typeface="+mn-ea"/>
                <a:cs typeface="+mn-cs"/>
              </a:rPr>
              <a:t>, och </a:t>
            </a:r>
            <a:r>
              <a:rPr kumimoji="0" lang="sv-SE" sz="1600" b="1" i="1" strike="noStrike" kern="1200" cap="none" spc="0" normalizeH="0" baseline="0" noProof="0" dirty="0">
                <a:ln>
                  <a:noFill/>
                </a:ln>
                <a:solidFill>
                  <a:srgbClr val="C00000"/>
                </a:solidFill>
                <a:effectLst/>
                <a:uLnTx/>
                <a:uFillTx/>
                <a:ea typeface="+mn-ea"/>
                <a:cs typeface="+mn-cs"/>
              </a:rPr>
              <a:t>se</a:t>
            </a:r>
            <a:r>
              <a:rPr kumimoji="0" lang="sv-SE" sz="1600" b="0" i="0" u="none" strike="noStrike" kern="1200" cap="none" spc="0" normalizeH="0" baseline="0" noProof="0" dirty="0">
                <a:ln>
                  <a:noFill/>
                </a:ln>
                <a:solidFill>
                  <a:srgbClr val="C00000"/>
                </a:solidFill>
                <a:effectLst/>
                <a:uLnTx/>
                <a:uFillTx/>
                <a:ea typeface="+mn-ea"/>
                <a:cs typeface="+mn-cs"/>
              </a:rPr>
              <a:t>: ett vitt </a:t>
            </a:r>
            <a:r>
              <a:rPr kumimoji="0" lang="sv-SE" sz="1600" b="1" i="1" strike="noStrike" kern="1200" cap="none" spc="0" normalizeH="0" baseline="0" noProof="0" dirty="0">
                <a:ln>
                  <a:noFill/>
                </a:ln>
                <a:solidFill>
                  <a:srgbClr val="C00000"/>
                </a:solidFill>
                <a:effectLst/>
                <a:uLnTx/>
                <a:uFillTx/>
                <a:ea typeface="+mn-ea"/>
                <a:cs typeface="+mn-cs"/>
              </a:rPr>
              <a:t>moln</a:t>
            </a:r>
            <a:r>
              <a:rPr kumimoji="0" lang="sv-SE" sz="1600" b="0" i="0" u="none" strike="noStrike" kern="1200" cap="none" spc="0" normalizeH="0" baseline="0" noProof="0" dirty="0">
                <a:ln>
                  <a:noFill/>
                </a:ln>
                <a:solidFill>
                  <a:srgbClr val="C00000"/>
                </a:solidFill>
                <a:effectLst/>
                <a:uLnTx/>
                <a:uFillTx/>
                <a:ea typeface="+mn-ea"/>
                <a:cs typeface="+mn-cs"/>
              </a:rPr>
              <a:t>, och på molnet satt en som liknade en </a:t>
            </a:r>
            <a:r>
              <a:rPr kumimoji="0" lang="sv-SE" sz="1600" b="0" i="1" u="sng" strike="noStrike" kern="1200" cap="none" spc="0" normalizeH="0" baseline="0" noProof="0" dirty="0">
                <a:ln>
                  <a:noFill/>
                </a:ln>
                <a:solidFill>
                  <a:srgbClr val="C00000"/>
                </a:solidFill>
                <a:effectLst/>
                <a:uLnTx/>
                <a:uFillTx/>
                <a:ea typeface="+mn-ea"/>
                <a:cs typeface="+mn-cs"/>
              </a:rPr>
              <a:t>människoson</a:t>
            </a:r>
            <a:r>
              <a:rPr kumimoji="0" lang="sv-SE" sz="1600" b="0" i="0" u="none" strike="noStrike" kern="1200" cap="none" spc="0" normalizeH="0" baseline="0" noProof="0" dirty="0">
                <a:ln>
                  <a:noFill/>
                </a:ln>
                <a:solidFill>
                  <a:srgbClr val="C00000"/>
                </a:solidFill>
                <a:effectLst/>
                <a:uLnTx/>
                <a:uFillTx/>
                <a:ea typeface="+mn-ea"/>
                <a:cs typeface="+mn-cs"/>
              </a:rPr>
              <a:t>.</a:t>
            </a:r>
            <a:r>
              <a:rPr kumimoji="0" lang="sv-SE" sz="1200" b="0" i="0" u="none" strike="noStrike" kern="1200" cap="none" spc="0" normalizeH="0" baseline="0" noProof="0" dirty="0">
                <a:ln>
                  <a:noFill/>
                </a:ln>
                <a:solidFill>
                  <a:prstClr val="black"/>
                </a:solidFill>
                <a:effectLst/>
                <a:uLnTx/>
                <a:uFillTx/>
                <a:ea typeface="+mn-ea"/>
                <a:cs typeface="+mn-cs"/>
              </a:rPr>
              <a:t> (Upp 14:14, även</a:t>
            </a:r>
            <a:r>
              <a:rPr lang="sv-SE" sz="1200" dirty="0">
                <a:solidFill>
                  <a:prstClr val="black"/>
                </a:solidFill>
              </a:rPr>
              <a:t> Dan 7:13</a:t>
            </a:r>
            <a:r>
              <a:rPr kumimoji="0" lang="sv-SE" sz="1200" b="0" i="0" u="none" strike="noStrike" kern="1200" cap="none" spc="0" normalizeH="0" baseline="0" noProof="0" dirty="0">
                <a:ln>
                  <a:noFill/>
                </a:ln>
                <a:solidFill>
                  <a:prstClr val="black"/>
                </a:solidFill>
                <a:effectLst/>
                <a:uLnTx/>
                <a:uFillTx/>
                <a:ea typeface="+mn-ea"/>
                <a:cs typeface="+mn-cs"/>
              </a:rPr>
              <a:t>)</a:t>
            </a:r>
            <a:endParaRPr lang="sv-SE" sz="1200" dirty="0">
              <a:effectLst/>
            </a:endParaRPr>
          </a:p>
          <a:p>
            <a:pPr marL="265113" indent="-173038">
              <a:lnSpc>
                <a:spcPts val="1800"/>
              </a:lnSpc>
              <a:spcBef>
                <a:spcPts val="200"/>
              </a:spcBef>
              <a:buFont typeface="Arial" panose="020B0604020202020204" pitchFamily="34" charset="0"/>
              <a:buChar char="•"/>
            </a:pPr>
            <a:r>
              <a:rPr lang="sv-SE" sz="1600" dirty="0">
                <a:solidFill>
                  <a:srgbClr val="C00000"/>
                </a:solidFill>
                <a:effectLst/>
              </a:rPr>
              <a:t>Han kommer med </a:t>
            </a:r>
            <a:r>
              <a:rPr lang="sv-SE" sz="1600" b="1" i="1" dirty="0">
                <a:solidFill>
                  <a:srgbClr val="C00000"/>
                </a:solidFill>
                <a:effectLst/>
              </a:rPr>
              <a:t>molnen</a:t>
            </a:r>
            <a:r>
              <a:rPr lang="sv-SE" sz="1600" dirty="0">
                <a:solidFill>
                  <a:srgbClr val="C00000"/>
                </a:solidFill>
                <a:effectLst/>
              </a:rPr>
              <a:t>, och </a:t>
            </a:r>
            <a:r>
              <a:rPr lang="sv-SE" sz="1600" b="1" i="1" dirty="0">
                <a:solidFill>
                  <a:srgbClr val="C00000"/>
                </a:solidFill>
                <a:effectLst/>
              </a:rPr>
              <a:t>varje öga ska se</a:t>
            </a:r>
            <a:r>
              <a:rPr lang="sv-SE" sz="1600" b="1" dirty="0">
                <a:solidFill>
                  <a:srgbClr val="C00000"/>
                </a:solidFill>
                <a:effectLst/>
              </a:rPr>
              <a:t> </a:t>
            </a:r>
            <a:r>
              <a:rPr lang="sv-SE" sz="1600" dirty="0">
                <a:solidFill>
                  <a:srgbClr val="C00000"/>
                </a:solidFill>
                <a:effectLst/>
              </a:rPr>
              <a:t>honom, även de som genomborrat honom. </a:t>
            </a:r>
            <a:r>
              <a:rPr lang="sv-SE" sz="1200" dirty="0">
                <a:effectLst/>
              </a:rPr>
              <a:t>(Upp 1:7)</a:t>
            </a:r>
          </a:p>
          <a:p>
            <a:pPr marL="265113" indent="-173038">
              <a:lnSpc>
                <a:spcPts val="1800"/>
              </a:lnSpc>
              <a:spcBef>
                <a:spcPts val="200"/>
              </a:spcBef>
              <a:buFont typeface="Arial" panose="020B0604020202020204" pitchFamily="34" charset="0"/>
              <a:buChar char="•"/>
            </a:pPr>
            <a:r>
              <a:rPr lang="sv-SE" sz="1600" dirty="0"/>
              <a:t>På Olivberget: </a:t>
            </a:r>
            <a:r>
              <a:rPr lang="sv-SE" sz="1600" dirty="0">
                <a:solidFill>
                  <a:srgbClr val="C00000"/>
                </a:solidFill>
              </a:rPr>
              <a:t>[Apostlarna] </a:t>
            </a:r>
            <a:r>
              <a:rPr lang="sv-SE" sz="1600" b="1" i="1" dirty="0">
                <a:solidFill>
                  <a:srgbClr val="C00000"/>
                </a:solidFill>
              </a:rPr>
              <a:t>såg</a:t>
            </a:r>
            <a:r>
              <a:rPr lang="sv-SE" sz="1600" dirty="0">
                <a:solidFill>
                  <a:srgbClr val="C00000"/>
                </a:solidFill>
              </a:rPr>
              <a:t> hur [Jesus] lyftes upp, och ett </a:t>
            </a:r>
            <a:r>
              <a:rPr lang="sv-SE" sz="1600" b="1" i="1" dirty="0">
                <a:solidFill>
                  <a:srgbClr val="C00000"/>
                </a:solidFill>
              </a:rPr>
              <a:t>moln</a:t>
            </a:r>
            <a:r>
              <a:rPr lang="sv-SE" sz="1600" dirty="0">
                <a:solidFill>
                  <a:srgbClr val="C00000"/>
                </a:solidFill>
              </a:rPr>
              <a:t> tog honom ur deras åsyn… De [två männen i vita kläder] sade: </a:t>
            </a:r>
            <a:br>
              <a:rPr lang="sv-SE" sz="1600" dirty="0">
                <a:solidFill>
                  <a:srgbClr val="C00000"/>
                </a:solidFill>
              </a:rPr>
            </a:br>
            <a:r>
              <a:rPr lang="sv-SE" sz="1600" dirty="0">
                <a:solidFill>
                  <a:srgbClr val="C00000"/>
                </a:solidFill>
              </a:rPr>
              <a:t>Denne Jesus… han ska komma tillbaka </a:t>
            </a:r>
            <a:r>
              <a:rPr lang="sv-SE" sz="1600" i="1" u="sng" dirty="0">
                <a:solidFill>
                  <a:srgbClr val="C00000"/>
                </a:solidFill>
              </a:rPr>
              <a:t>på samma sätt</a:t>
            </a:r>
            <a:r>
              <a:rPr lang="sv-SE" sz="1600" dirty="0">
                <a:solidFill>
                  <a:srgbClr val="C00000"/>
                </a:solidFill>
              </a:rPr>
              <a:t> som ni såg honom stiga upp till </a:t>
            </a:r>
            <a:r>
              <a:rPr lang="sv-SE" sz="1600" b="1" i="1" dirty="0">
                <a:solidFill>
                  <a:srgbClr val="C00000"/>
                </a:solidFill>
              </a:rPr>
              <a:t>himlen</a:t>
            </a:r>
            <a:r>
              <a:rPr lang="sv-SE" sz="1600" dirty="0">
                <a:solidFill>
                  <a:srgbClr val="C00000"/>
                </a:solidFill>
              </a:rPr>
              <a:t>.</a:t>
            </a:r>
            <a:r>
              <a:rPr lang="sv-SE" sz="1600" dirty="0"/>
              <a:t> </a:t>
            </a:r>
            <a:r>
              <a:rPr lang="sv-SE" sz="1200" dirty="0"/>
              <a:t>(Apg 1:9-11)</a:t>
            </a:r>
            <a:endParaRPr lang="LID4096" sz="1600" dirty="0">
              <a:solidFill>
                <a:srgbClr val="C00000"/>
              </a:solidFill>
            </a:endParaRPr>
          </a:p>
          <a:p>
            <a:pPr>
              <a:lnSpc>
                <a:spcPts val="1800"/>
              </a:lnSpc>
              <a:spcBef>
                <a:spcPts val="900"/>
              </a:spcBef>
            </a:pPr>
            <a:r>
              <a:rPr lang="sv-SE" sz="1600" b="1" i="1" dirty="0"/>
              <a:t>Uppståndelse</a:t>
            </a:r>
            <a:r>
              <a:rPr lang="sv-SE" sz="1600" dirty="0"/>
              <a:t> (av de döda i Kristus) och </a:t>
            </a:r>
            <a:r>
              <a:rPr lang="sv-SE" sz="1600" b="1" i="1" dirty="0"/>
              <a:t>Förvandling</a:t>
            </a:r>
            <a:r>
              <a:rPr lang="sv-SE" sz="1600" dirty="0"/>
              <a:t> (av de levande i Kristus):</a:t>
            </a:r>
          </a:p>
          <a:p>
            <a:pPr marL="265113" indent="-173038">
              <a:lnSpc>
                <a:spcPts val="1800"/>
              </a:lnSpc>
              <a:spcBef>
                <a:spcPts val="200"/>
              </a:spcBef>
              <a:buFont typeface="Arial" panose="020B0604020202020204" pitchFamily="34" charset="0"/>
              <a:buChar char="•"/>
            </a:pPr>
            <a:r>
              <a:rPr lang="sv-SE" sz="1600" i="1" u="sng" dirty="0">
                <a:solidFill>
                  <a:srgbClr val="C00000"/>
                </a:solidFill>
              </a:rPr>
              <a:t>Basunen ska ljuda</a:t>
            </a:r>
            <a:r>
              <a:rPr lang="sv-SE" sz="1600" dirty="0">
                <a:solidFill>
                  <a:srgbClr val="C00000"/>
                </a:solidFill>
              </a:rPr>
              <a:t> och de döda ska </a:t>
            </a:r>
            <a:r>
              <a:rPr lang="sv-SE" sz="1600" b="1" i="1" dirty="0">
                <a:solidFill>
                  <a:srgbClr val="C00000"/>
                </a:solidFill>
              </a:rPr>
              <a:t>uppstå</a:t>
            </a:r>
            <a:r>
              <a:rPr lang="sv-SE" sz="1600" dirty="0">
                <a:solidFill>
                  <a:srgbClr val="C00000"/>
                </a:solidFill>
              </a:rPr>
              <a:t> odödliga, och vi ska </a:t>
            </a:r>
            <a:r>
              <a:rPr lang="sv-SE" sz="1600" b="1" i="1" dirty="0">
                <a:solidFill>
                  <a:srgbClr val="C00000"/>
                </a:solidFill>
              </a:rPr>
              <a:t>förvandlas</a:t>
            </a:r>
            <a:r>
              <a:rPr lang="sv-SE" sz="1600" dirty="0">
                <a:solidFill>
                  <a:srgbClr val="C00000"/>
                </a:solidFill>
              </a:rPr>
              <a:t>.</a:t>
            </a:r>
            <a:r>
              <a:rPr lang="sv-SE" sz="1600" dirty="0"/>
              <a:t> </a:t>
            </a:r>
            <a:r>
              <a:rPr lang="sv-SE" sz="1200" dirty="0"/>
              <a:t>(1 Kor 15:52)</a:t>
            </a:r>
          </a:p>
          <a:p>
            <a:pPr marL="265113" lvl="0" indent="-173038">
              <a:lnSpc>
                <a:spcPts val="1800"/>
              </a:lnSpc>
              <a:spcBef>
                <a:spcPts val="200"/>
              </a:spcBef>
              <a:buFont typeface="Arial" panose="020B0604020202020204" pitchFamily="34" charset="0"/>
              <a:buChar char="•"/>
            </a:pPr>
            <a:r>
              <a:rPr lang="sv-SE" sz="1600" dirty="0">
                <a:solidFill>
                  <a:srgbClr val="C00000"/>
                </a:solidFill>
              </a:rPr>
              <a:t>De som har dött i Kristus ska </a:t>
            </a:r>
            <a:r>
              <a:rPr lang="sv-SE" sz="1600" b="1" i="1" dirty="0">
                <a:solidFill>
                  <a:srgbClr val="C00000"/>
                </a:solidFill>
              </a:rPr>
              <a:t>uppstå</a:t>
            </a:r>
            <a:r>
              <a:rPr lang="sv-SE" sz="1600" dirty="0">
                <a:solidFill>
                  <a:srgbClr val="C00000"/>
                </a:solidFill>
              </a:rPr>
              <a:t> först. Därefter ska vi som lever och är kvar </a:t>
            </a:r>
            <a:r>
              <a:rPr lang="sv-SE" sz="1600" b="1" i="1" dirty="0">
                <a:solidFill>
                  <a:srgbClr val="C00000"/>
                </a:solidFill>
              </a:rPr>
              <a:t>ryckas upp</a:t>
            </a:r>
            <a:r>
              <a:rPr lang="sv-SE" sz="1600" dirty="0">
                <a:solidFill>
                  <a:srgbClr val="C00000"/>
                </a:solidFill>
              </a:rPr>
              <a:t>.</a:t>
            </a:r>
            <a:r>
              <a:rPr lang="sv-SE" sz="1600" dirty="0"/>
              <a:t> </a:t>
            </a:r>
            <a:r>
              <a:rPr lang="sv-SE" altLang="LID4096" sz="1200" dirty="0"/>
              <a:t>(1 Tess 4:17)</a:t>
            </a:r>
          </a:p>
          <a:p>
            <a:pPr>
              <a:lnSpc>
                <a:spcPts val="1800"/>
              </a:lnSpc>
              <a:spcBef>
                <a:spcPts val="900"/>
              </a:spcBef>
            </a:pPr>
            <a:r>
              <a:rPr lang="sv-SE" sz="1600" b="1" i="1" dirty="0"/>
              <a:t>Samling</a:t>
            </a:r>
            <a:r>
              <a:rPr lang="sv-SE" sz="1600" dirty="0"/>
              <a:t>/</a:t>
            </a:r>
            <a:r>
              <a:rPr lang="sv-SE" sz="1600" b="1" i="1" dirty="0"/>
              <a:t>Skörd</a:t>
            </a:r>
            <a:r>
              <a:rPr lang="sv-SE" sz="1600" dirty="0"/>
              <a:t> under änglars </a:t>
            </a:r>
            <a:r>
              <a:rPr lang="sv-SE" sz="1600" b="1" i="1" dirty="0"/>
              <a:t>basunljud</a:t>
            </a:r>
            <a:r>
              <a:rPr lang="sv-SE" sz="1600" dirty="0"/>
              <a:t>:</a:t>
            </a:r>
            <a:endParaRPr lang="sv-SE" sz="1600" dirty="0">
              <a:highlight>
                <a:srgbClr val="FFFF00"/>
              </a:highlight>
            </a:endParaRPr>
          </a:p>
          <a:p>
            <a:pPr marL="265113" indent="-173038">
              <a:lnSpc>
                <a:spcPts val="1800"/>
              </a:lnSpc>
              <a:spcBef>
                <a:spcPts val="200"/>
              </a:spcBef>
              <a:buFont typeface="Arial" panose="020B0604020202020204" pitchFamily="34" charset="0"/>
              <a:buChar char="•"/>
            </a:pPr>
            <a:r>
              <a:rPr lang="sv-SE" sz="1600" dirty="0">
                <a:solidFill>
                  <a:srgbClr val="C00000"/>
                </a:solidFill>
                <a:effectLst/>
              </a:rPr>
              <a:t>Med starkt </a:t>
            </a:r>
            <a:r>
              <a:rPr lang="sv-SE" sz="1600" b="1" i="1" dirty="0">
                <a:solidFill>
                  <a:srgbClr val="C00000"/>
                </a:solidFill>
                <a:effectLst/>
              </a:rPr>
              <a:t>basunljud</a:t>
            </a:r>
            <a:r>
              <a:rPr lang="sv-SE" sz="1600" dirty="0">
                <a:solidFill>
                  <a:srgbClr val="C00000"/>
                </a:solidFill>
                <a:effectLst/>
              </a:rPr>
              <a:t> ska han sända ut sina änglar, och de ska </a:t>
            </a:r>
            <a:r>
              <a:rPr lang="sv-SE" sz="1600" b="1" i="1" dirty="0">
                <a:solidFill>
                  <a:srgbClr val="C00000"/>
                </a:solidFill>
                <a:effectLst/>
              </a:rPr>
              <a:t>samla</a:t>
            </a:r>
            <a:r>
              <a:rPr lang="sv-SE" sz="1600" dirty="0">
                <a:solidFill>
                  <a:srgbClr val="C00000"/>
                </a:solidFill>
                <a:effectLst/>
              </a:rPr>
              <a:t> hans utvalda från de fyra väderstrecken.</a:t>
            </a:r>
            <a:r>
              <a:rPr lang="sv-SE" sz="1200" dirty="0">
                <a:effectLst/>
              </a:rPr>
              <a:t> (Matt 24:31)</a:t>
            </a:r>
            <a:endParaRPr lang="sv-SE" sz="1600" dirty="0">
              <a:effectLst/>
            </a:endParaRPr>
          </a:p>
          <a:p>
            <a:pPr marL="265113" indent="-173038">
              <a:lnSpc>
                <a:spcPts val="1800"/>
              </a:lnSpc>
              <a:spcBef>
                <a:spcPts val="200"/>
              </a:spcBef>
              <a:buFont typeface="Arial" panose="020B0604020202020204" pitchFamily="34" charset="0"/>
              <a:buChar char="•"/>
            </a:pPr>
            <a:r>
              <a:rPr lang="sv-SE" sz="1600" dirty="0">
                <a:solidFill>
                  <a:srgbClr val="C00000"/>
                </a:solidFill>
                <a:effectLst/>
              </a:rPr>
              <a:t>När det gäller vår Herre Jesu Kristi ankomst och hur vi ska </a:t>
            </a:r>
            <a:r>
              <a:rPr lang="sv-SE" sz="1600" b="1" i="1" dirty="0">
                <a:solidFill>
                  <a:srgbClr val="C00000"/>
                </a:solidFill>
                <a:effectLst/>
              </a:rPr>
              <a:t>samlas</a:t>
            </a:r>
            <a:r>
              <a:rPr lang="sv-SE" sz="1600" dirty="0">
                <a:solidFill>
                  <a:srgbClr val="C00000"/>
                </a:solidFill>
                <a:effectLst/>
              </a:rPr>
              <a:t> hos honom… </a:t>
            </a:r>
            <a:r>
              <a:rPr lang="sv-SE" sz="1200" dirty="0"/>
              <a:t>(2 Tess 2:1-2)</a:t>
            </a:r>
            <a:endParaRPr lang="sv-SE" sz="1600" dirty="0"/>
          </a:p>
          <a:p>
            <a:pPr marL="265113" indent="-173038">
              <a:lnSpc>
                <a:spcPts val="1800"/>
              </a:lnSpc>
              <a:spcBef>
                <a:spcPts val="200"/>
              </a:spcBef>
              <a:buFont typeface="Arial" panose="020B0604020202020204" pitchFamily="34" charset="0"/>
              <a:buChar char="•"/>
            </a:pPr>
            <a:r>
              <a:rPr lang="sv-SE" sz="1600" dirty="0">
                <a:solidFill>
                  <a:srgbClr val="C00000"/>
                </a:solidFill>
              </a:rPr>
              <a:t>Han som satt på </a:t>
            </a:r>
            <a:r>
              <a:rPr lang="sv-SE" sz="1600" i="1" u="sng" dirty="0">
                <a:solidFill>
                  <a:srgbClr val="C00000"/>
                </a:solidFill>
              </a:rPr>
              <a:t>molnet</a:t>
            </a:r>
            <a:r>
              <a:rPr lang="sv-SE" sz="1600" dirty="0">
                <a:solidFill>
                  <a:srgbClr val="C00000"/>
                </a:solidFill>
              </a:rPr>
              <a:t> lät då sin </a:t>
            </a:r>
            <a:r>
              <a:rPr lang="sv-SE" sz="1600" b="1" i="1" dirty="0">
                <a:solidFill>
                  <a:srgbClr val="C00000"/>
                </a:solidFill>
              </a:rPr>
              <a:t>skära</a:t>
            </a:r>
            <a:r>
              <a:rPr lang="sv-SE" sz="1600" dirty="0">
                <a:solidFill>
                  <a:srgbClr val="C00000"/>
                </a:solidFill>
              </a:rPr>
              <a:t> gå över jorden, och jorden </a:t>
            </a:r>
            <a:r>
              <a:rPr lang="sv-SE" sz="1600" b="1" i="1" dirty="0">
                <a:solidFill>
                  <a:srgbClr val="C00000"/>
                </a:solidFill>
              </a:rPr>
              <a:t>skördades</a:t>
            </a:r>
            <a:r>
              <a:rPr lang="sv-SE" sz="1600" dirty="0">
                <a:solidFill>
                  <a:srgbClr val="C00000"/>
                </a:solidFill>
              </a:rPr>
              <a:t>…</a:t>
            </a:r>
            <a:r>
              <a:rPr lang="sv-SE" sz="1600" dirty="0">
                <a:solidFill>
                  <a:prstClr val="black"/>
                </a:solidFill>
              </a:rPr>
              <a:t> </a:t>
            </a:r>
            <a:r>
              <a:rPr lang="sv-SE" sz="1200" dirty="0">
                <a:solidFill>
                  <a:prstClr val="black"/>
                </a:solidFill>
              </a:rPr>
              <a:t>(Upp 14:15-16)</a:t>
            </a:r>
          </a:p>
          <a:p>
            <a:pPr>
              <a:lnSpc>
                <a:spcPts val="1800"/>
              </a:lnSpc>
              <a:spcBef>
                <a:spcPts val="900"/>
              </a:spcBef>
            </a:pPr>
            <a:r>
              <a:rPr lang="sv-SE" sz="1600" dirty="0">
                <a:solidFill>
                  <a:prstClr val="black"/>
                </a:solidFill>
              </a:rPr>
              <a:t>Det finns också en </a:t>
            </a:r>
            <a:r>
              <a:rPr lang="sv-SE" sz="1600" b="1" i="1" dirty="0">
                <a:solidFill>
                  <a:prstClr val="black"/>
                </a:solidFill>
              </a:rPr>
              <a:t>skörd av de orättfärdiga</a:t>
            </a:r>
            <a:r>
              <a:rPr lang="sv-SE" sz="1600" dirty="0">
                <a:solidFill>
                  <a:prstClr val="black"/>
                </a:solidFill>
              </a:rPr>
              <a:t>:</a:t>
            </a:r>
          </a:p>
          <a:p>
            <a:pPr marL="266700" indent="-180975">
              <a:lnSpc>
                <a:spcPts val="1800"/>
              </a:lnSpc>
              <a:spcBef>
                <a:spcPts val="200"/>
              </a:spcBef>
              <a:buFont typeface="Arial" panose="020B0604020202020204" pitchFamily="34" charset="0"/>
              <a:buChar char="•"/>
            </a:pPr>
            <a:r>
              <a:rPr lang="sv-SE" sz="1600" dirty="0">
                <a:solidFill>
                  <a:srgbClr val="C00000"/>
                </a:solidFill>
                <a:effectLst/>
              </a:rPr>
              <a:t>[En annan] ängel… </a:t>
            </a:r>
            <a:r>
              <a:rPr lang="sv-SE" sz="1600" b="1" i="1" dirty="0">
                <a:solidFill>
                  <a:srgbClr val="C00000"/>
                </a:solidFill>
                <a:effectLst/>
              </a:rPr>
              <a:t>skördade</a:t>
            </a:r>
            <a:r>
              <a:rPr lang="sv-SE" sz="1600" dirty="0">
                <a:solidFill>
                  <a:srgbClr val="C00000"/>
                </a:solidFill>
                <a:effectLst/>
              </a:rPr>
              <a:t> druvorna från jordens vinstock och kastade dem i </a:t>
            </a:r>
            <a:r>
              <a:rPr lang="sv-SE" sz="1600" i="1" u="sng" dirty="0">
                <a:solidFill>
                  <a:srgbClr val="C00000"/>
                </a:solidFill>
                <a:effectLst/>
              </a:rPr>
              <a:t>Guds vredes stora vinpress</a:t>
            </a:r>
            <a:r>
              <a:rPr lang="sv-SE" sz="1600" dirty="0">
                <a:solidFill>
                  <a:srgbClr val="C00000"/>
                </a:solidFill>
                <a:effectLst/>
              </a:rPr>
              <a:t>. </a:t>
            </a:r>
            <a:r>
              <a:rPr lang="sv-SE" sz="1200" dirty="0">
                <a:effectLst/>
              </a:rPr>
              <a:t>(Upp 14:19)</a:t>
            </a:r>
          </a:p>
          <a:p>
            <a:pPr marL="266700" indent="-180975">
              <a:lnSpc>
                <a:spcPts val="1800"/>
              </a:lnSpc>
              <a:spcBef>
                <a:spcPts val="200"/>
              </a:spcBef>
              <a:buFont typeface="Arial" panose="020B0604020202020204" pitchFamily="34" charset="0"/>
              <a:buChar char="•"/>
            </a:pPr>
            <a:r>
              <a:rPr lang="sv-SE" sz="1600" dirty="0">
                <a:solidFill>
                  <a:srgbClr val="C00000"/>
                </a:solidFill>
                <a:effectLst/>
              </a:rPr>
              <a:t>Låt lien gå, för </a:t>
            </a:r>
            <a:r>
              <a:rPr lang="sv-SE" sz="1600" b="1" i="1" dirty="0">
                <a:solidFill>
                  <a:srgbClr val="C00000"/>
                </a:solidFill>
                <a:effectLst/>
              </a:rPr>
              <a:t>skörden</a:t>
            </a:r>
            <a:r>
              <a:rPr lang="sv-SE" sz="1600" dirty="0">
                <a:solidFill>
                  <a:srgbClr val="C00000"/>
                </a:solidFill>
                <a:effectLst/>
              </a:rPr>
              <a:t> är mogen… </a:t>
            </a:r>
            <a:r>
              <a:rPr lang="sv-SE" sz="1600" i="1" u="sng" dirty="0">
                <a:solidFill>
                  <a:srgbClr val="C00000"/>
                </a:solidFill>
                <a:effectLst/>
              </a:rPr>
              <a:t>Presskaren</a:t>
            </a:r>
            <a:r>
              <a:rPr lang="sv-SE" sz="1600" dirty="0">
                <a:solidFill>
                  <a:srgbClr val="C00000"/>
                </a:solidFill>
                <a:effectLst/>
              </a:rPr>
              <a:t> flödar över, för [hednafolkens] ondska är stor… </a:t>
            </a:r>
            <a:r>
              <a:rPr lang="sv-SE" sz="1600" i="1" u="sng" cap="small" dirty="0">
                <a:solidFill>
                  <a:srgbClr val="C00000"/>
                </a:solidFill>
                <a:effectLst/>
              </a:rPr>
              <a:t>Herrens</a:t>
            </a:r>
            <a:r>
              <a:rPr lang="sv-SE" sz="1600" i="1" u="sng" dirty="0">
                <a:solidFill>
                  <a:srgbClr val="C00000"/>
                </a:solidFill>
                <a:effectLst/>
              </a:rPr>
              <a:t> dag</a:t>
            </a:r>
            <a:r>
              <a:rPr lang="sv-SE" sz="1600" dirty="0">
                <a:solidFill>
                  <a:srgbClr val="C00000"/>
                </a:solidFill>
                <a:effectLst/>
              </a:rPr>
              <a:t> är nära i </a:t>
            </a:r>
            <a:r>
              <a:rPr lang="sv-SE" sz="1600" i="1" u="sng" dirty="0">
                <a:solidFill>
                  <a:srgbClr val="C00000"/>
                </a:solidFill>
                <a:effectLst/>
              </a:rPr>
              <a:t>Domens dal</a:t>
            </a:r>
            <a:r>
              <a:rPr lang="sv-SE" sz="1600" dirty="0">
                <a:solidFill>
                  <a:srgbClr val="C00000"/>
                </a:solidFill>
                <a:effectLst/>
              </a:rPr>
              <a:t>. </a:t>
            </a:r>
            <a:br>
              <a:rPr lang="sv-SE" sz="1600" dirty="0">
                <a:solidFill>
                  <a:srgbClr val="C00000"/>
                </a:solidFill>
                <a:effectLst/>
              </a:rPr>
            </a:br>
            <a:r>
              <a:rPr lang="sv-SE" sz="1600" dirty="0">
                <a:solidFill>
                  <a:srgbClr val="C00000"/>
                </a:solidFill>
                <a:effectLst/>
              </a:rPr>
              <a:t>Solen och månen </a:t>
            </a:r>
            <a:r>
              <a:rPr lang="sv-SE" sz="1600" i="1" u="sng" dirty="0">
                <a:solidFill>
                  <a:srgbClr val="C00000"/>
                </a:solidFill>
                <a:effectLst/>
              </a:rPr>
              <a:t>förmörkas</a:t>
            </a:r>
            <a:r>
              <a:rPr lang="sv-SE" sz="1600" dirty="0">
                <a:solidFill>
                  <a:srgbClr val="C00000"/>
                </a:solidFill>
                <a:effectLst/>
              </a:rPr>
              <a:t> och stjärnorna mister sitt sken.</a:t>
            </a:r>
            <a:r>
              <a:rPr lang="sv-SE" sz="1200" dirty="0">
                <a:solidFill>
                  <a:srgbClr val="C00000"/>
                </a:solidFill>
                <a:effectLst/>
              </a:rPr>
              <a:t> </a:t>
            </a:r>
            <a:r>
              <a:rPr lang="sv-SE" sz="1200" dirty="0">
                <a:effectLst/>
              </a:rPr>
              <a:t>(Joel 3:13-15)</a:t>
            </a:r>
          </a:p>
          <a:p>
            <a:pPr marL="266700" indent="-180975">
              <a:lnSpc>
                <a:spcPts val="1800"/>
              </a:lnSpc>
              <a:spcBef>
                <a:spcPts val="200"/>
              </a:spcBef>
              <a:buFont typeface="Arial" panose="020B0604020202020204" pitchFamily="34" charset="0"/>
              <a:buChar char="•"/>
            </a:pPr>
            <a:r>
              <a:rPr lang="sv-SE" sz="1600" dirty="0">
                <a:solidFill>
                  <a:srgbClr val="C00000"/>
                </a:solidFill>
                <a:effectLst/>
              </a:rPr>
              <a:t>De ska </a:t>
            </a:r>
            <a:r>
              <a:rPr lang="sv-SE" sz="1600" i="1" u="sng" dirty="0">
                <a:solidFill>
                  <a:srgbClr val="C00000"/>
                </a:solidFill>
                <a:effectLst/>
              </a:rPr>
              <a:t>straffas</a:t>
            </a:r>
            <a:r>
              <a:rPr lang="sv-SE" sz="1600" dirty="0">
                <a:solidFill>
                  <a:srgbClr val="C00000"/>
                </a:solidFill>
                <a:effectLst/>
              </a:rPr>
              <a:t> med evigt fördärv, skilda från Herrens ansikte och hans härlighet och makt, </a:t>
            </a:r>
            <a:r>
              <a:rPr lang="sv-SE" sz="1600" i="1" u="sng" dirty="0">
                <a:solidFill>
                  <a:srgbClr val="C00000"/>
                </a:solidFill>
                <a:effectLst/>
              </a:rPr>
              <a:t>när han kommer på den dagen</a:t>
            </a:r>
            <a:r>
              <a:rPr lang="sv-SE" sz="1600" dirty="0">
                <a:solidFill>
                  <a:srgbClr val="C00000"/>
                </a:solidFill>
                <a:effectLst/>
              </a:rPr>
              <a:t>. </a:t>
            </a:r>
            <a:r>
              <a:rPr lang="sv-SE" sz="1200" dirty="0">
                <a:effectLst/>
              </a:rPr>
              <a:t>(2 Tess 1:6-10)</a:t>
            </a:r>
            <a:endParaRPr lang="LID4096" sz="1600" dirty="0"/>
          </a:p>
          <a:p>
            <a:pPr>
              <a:lnSpc>
                <a:spcPts val="1800"/>
              </a:lnSpc>
              <a:spcBef>
                <a:spcPts val="900"/>
              </a:spcBef>
            </a:pPr>
            <a:r>
              <a:rPr lang="sv-SE" sz="1600" b="1" i="1" dirty="0"/>
              <a:t>Beledsagande</a:t>
            </a:r>
            <a:r>
              <a:rPr lang="sv-SE" sz="1600" dirty="0"/>
              <a:t> av Jesus till Olivberget:</a:t>
            </a:r>
          </a:p>
          <a:p>
            <a:pPr marL="265113" indent="-173038">
              <a:lnSpc>
                <a:spcPts val="1800"/>
              </a:lnSpc>
              <a:spcBef>
                <a:spcPts val="200"/>
              </a:spcBef>
              <a:buFont typeface="Arial" panose="020B0604020202020204" pitchFamily="34" charset="0"/>
              <a:buChar char="•"/>
            </a:pPr>
            <a:r>
              <a:rPr lang="sv-SE" sz="1600" dirty="0">
                <a:solidFill>
                  <a:srgbClr val="C00000"/>
                </a:solidFill>
                <a:effectLst/>
              </a:rPr>
              <a:t>Jesus har dött och uppstått, så ska Gud på samma sätt genom Jesus </a:t>
            </a:r>
            <a:r>
              <a:rPr lang="sv-SE" sz="1600" i="1" u="sng" dirty="0">
                <a:solidFill>
                  <a:srgbClr val="C00000"/>
                </a:solidFill>
                <a:effectLst/>
              </a:rPr>
              <a:t>föra fram</a:t>
            </a:r>
            <a:r>
              <a:rPr lang="sv-SE" sz="1600" dirty="0">
                <a:solidFill>
                  <a:srgbClr val="C00000"/>
                </a:solidFill>
                <a:effectLst/>
              </a:rPr>
              <a:t> de insomnade </a:t>
            </a:r>
            <a:r>
              <a:rPr lang="sv-SE" sz="1600" i="1" u="sng" dirty="0">
                <a:solidFill>
                  <a:srgbClr val="C00000"/>
                </a:solidFill>
                <a:effectLst/>
              </a:rPr>
              <a:t>tillsammans med honom</a:t>
            </a:r>
            <a:r>
              <a:rPr lang="sv-SE" sz="1600" dirty="0">
                <a:solidFill>
                  <a:srgbClr val="C00000"/>
                </a:solidFill>
                <a:effectLst/>
              </a:rPr>
              <a:t>.</a:t>
            </a:r>
            <a:r>
              <a:rPr lang="sv-SE" sz="1600" dirty="0">
                <a:effectLst/>
              </a:rPr>
              <a:t> </a:t>
            </a:r>
            <a:r>
              <a:rPr lang="sv-SE" sz="1200" dirty="0">
                <a:effectLst/>
              </a:rPr>
              <a:t>(1 Tess</a:t>
            </a:r>
            <a:r>
              <a:rPr lang="sv-SE" sz="1200" dirty="0"/>
              <a:t> 4:14)</a:t>
            </a:r>
          </a:p>
          <a:p>
            <a:pPr marL="265113" indent="-173038">
              <a:lnSpc>
                <a:spcPts val="1800"/>
              </a:lnSpc>
              <a:spcBef>
                <a:spcPts val="200"/>
              </a:spcBef>
              <a:buFont typeface="Arial" panose="020B0604020202020204" pitchFamily="34" charset="0"/>
              <a:buChar char="•"/>
            </a:pPr>
            <a:r>
              <a:rPr kumimoji="0" lang="sv-SE" sz="1600" b="0" strike="noStrike" kern="1200" cap="none" spc="0" normalizeH="0" baseline="0" noProof="0" dirty="0">
                <a:ln>
                  <a:noFill/>
                </a:ln>
                <a:solidFill>
                  <a:srgbClr val="C00000"/>
                </a:solidFill>
                <a:effectLst/>
                <a:uLnTx/>
                <a:uFillTx/>
                <a:ea typeface="+mn-ea"/>
                <a:cs typeface="+mn-cs"/>
              </a:rPr>
              <a:t>På </a:t>
            </a:r>
            <a:r>
              <a:rPr kumimoji="0" lang="sv-SE" sz="1600" b="0" i="1" u="sng" strike="noStrike" kern="1200" cap="none" spc="0" normalizeH="0" baseline="0" noProof="0" dirty="0">
                <a:ln>
                  <a:noFill/>
                </a:ln>
                <a:solidFill>
                  <a:srgbClr val="C00000"/>
                </a:solidFill>
                <a:effectLst/>
                <a:uLnTx/>
                <a:uFillTx/>
                <a:ea typeface="+mn-ea"/>
                <a:cs typeface="+mn-cs"/>
              </a:rPr>
              <a:t>den dagen</a:t>
            </a:r>
            <a:r>
              <a:rPr kumimoji="0" lang="sv-SE" sz="1600" b="0" strike="noStrike" kern="1200" cap="none" spc="0" normalizeH="0" baseline="0" noProof="0" dirty="0">
                <a:ln>
                  <a:noFill/>
                </a:ln>
                <a:solidFill>
                  <a:srgbClr val="C00000"/>
                </a:solidFill>
                <a:effectLst/>
                <a:uLnTx/>
                <a:uFillTx/>
                <a:ea typeface="+mn-ea"/>
                <a:cs typeface="+mn-cs"/>
              </a:rPr>
              <a:t> ska han stå med sina fötter på Olivberget… </a:t>
            </a:r>
            <a:r>
              <a:rPr kumimoji="0" lang="sv-SE" sz="1600" strike="noStrike" kern="1200" cap="none" spc="0" normalizeH="0" baseline="0" noProof="0" dirty="0">
                <a:ln>
                  <a:noFill/>
                </a:ln>
                <a:solidFill>
                  <a:srgbClr val="C00000"/>
                </a:solidFill>
                <a:uLnTx/>
                <a:uFillTx/>
                <a:ea typeface="+mn-ea"/>
                <a:cs typeface="+mn-cs"/>
              </a:rPr>
              <a:t>Då</a:t>
            </a:r>
            <a:r>
              <a:rPr kumimoji="0" lang="sv-SE" sz="1600" b="0" strike="noStrike" kern="1200" cap="none" spc="0" normalizeH="0" baseline="0" noProof="0" dirty="0">
                <a:ln>
                  <a:noFill/>
                </a:ln>
                <a:solidFill>
                  <a:srgbClr val="C00000"/>
                </a:solidFill>
                <a:effectLst/>
                <a:uLnTx/>
                <a:uFillTx/>
                <a:ea typeface="+mn-ea"/>
                <a:cs typeface="+mn-cs"/>
              </a:rPr>
              <a:t> ska </a:t>
            </a:r>
            <a:r>
              <a:rPr kumimoji="0" lang="sv-SE" sz="1600" b="0" strike="noStrike" kern="1200" cap="small" spc="0" normalizeH="0" baseline="0" noProof="0" dirty="0">
                <a:ln>
                  <a:noFill/>
                </a:ln>
                <a:solidFill>
                  <a:srgbClr val="C00000"/>
                </a:solidFill>
                <a:effectLst/>
                <a:uLnTx/>
                <a:uFillTx/>
                <a:ea typeface="+mn-ea"/>
                <a:cs typeface="+mn-cs"/>
              </a:rPr>
              <a:t>Herren</a:t>
            </a:r>
            <a:r>
              <a:rPr kumimoji="0" lang="sv-SE" sz="1600" b="0" strike="noStrike" kern="1200" cap="none" spc="0" normalizeH="0" baseline="0" noProof="0" dirty="0">
                <a:ln>
                  <a:noFill/>
                </a:ln>
                <a:solidFill>
                  <a:srgbClr val="C00000"/>
                </a:solidFill>
                <a:effectLst/>
                <a:uLnTx/>
                <a:uFillTx/>
                <a:ea typeface="+mn-ea"/>
                <a:cs typeface="+mn-cs"/>
              </a:rPr>
              <a:t> min Gud komma och </a:t>
            </a:r>
            <a:r>
              <a:rPr kumimoji="0" lang="sv-SE" sz="1600" b="0" i="1" u="sng" strike="noStrike" kern="1200" cap="none" spc="0" normalizeH="0" baseline="0" noProof="0" dirty="0">
                <a:ln>
                  <a:noFill/>
                </a:ln>
                <a:solidFill>
                  <a:srgbClr val="C00000"/>
                </a:solidFill>
                <a:effectLst/>
                <a:uLnTx/>
                <a:uFillTx/>
                <a:ea typeface="+mn-ea"/>
                <a:cs typeface="+mn-cs"/>
              </a:rPr>
              <a:t>alla heliga med dig</a:t>
            </a:r>
            <a:r>
              <a:rPr kumimoji="0" lang="sv-SE" sz="1600" b="0" strike="noStrike" kern="1200" cap="none" spc="0" normalizeH="0" baseline="0" noProof="0" dirty="0">
                <a:ln>
                  <a:noFill/>
                </a:ln>
                <a:solidFill>
                  <a:srgbClr val="C00000"/>
                </a:solidFill>
                <a:effectLst/>
                <a:uLnTx/>
                <a:uFillTx/>
                <a:ea typeface="+mn-ea"/>
                <a:cs typeface="+mn-cs"/>
              </a:rPr>
              <a:t>.</a:t>
            </a:r>
            <a:r>
              <a:rPr kumimoji="0" lang="sv-SE" sz="1200" b="0" strike="noStrike" kern="1200" cap="none" spc="0" normalizeH="0" baseline="0" noProof="0" dirty="0">
                <a:ln>
                  <a:noFill/>
                </a:ln>
                <a:solidFill>
                  <a:srgbClr val="C00000"/>
                </a:solidFill>
                <a:effectLst/>
                <a:uLnTx/>
                <a:uFillTx/>
                <a:ea typeface="+mn-ea"/>
                <a:cs typeface="+mn-cs"/>
              </a:rPr>
              <a:t> </a:t>
            </a:r>
            <a:r>
              <a:rPr kumimoji="0" lang="sv-SE" sz="1200" b="0" i="0" u="none" strike="noStrike" kern="1200" cap="none" spc="0" normalizeH="0" baseline="0" noProof="0" dirty="0">
                <a:ln>
                  <a:noFill/>
                </a:ln>
                <a:solidFill>
                  <a:prstClr val="black"/>
                </a:solidFill>
                <a:effectLst/>
                <a:uLnTx/>
                <a:uFillTx/>
                <a:ea typeface="+mn-ea"/>
                <a:cs typeface="+mn-cs"/>
              </a:rPr>
              <a:t>(Sak 14:4-5)</a:t>
            </a:r>
            <a:endParaRPr kumimoji="0" lang="LID4096" sz="1600" b="0" i="0" u="none" strike="noStrike" kern="1200" cap="none" spc="0" normalizeH="0" baseline="0" noProof="0" dirty="0">
              <a:ln>
                <a:noFill/>
              </a:ln>
              <a:solidFill>
                <a:prstClr val="black"/>
              </a:solidFill>
              <a:effectLst/>
              <a:uLnTx/>
              <a:uFillTx/>
              <a:ea typeface="+mn-ea"/>
              <a:cs typeface="+mn-cs"/>
            </a:endParaRPr>
          </a:p>
        </p:txBody>
      </p:sp>
    </p:spTree>
    <p:custDataLst>
      <p:tags r:id="rId1"/>
    </p:custDataLst>
    <p:extLst>
      <p:ext uri="{BB962C8B-B14F-4D97-AF65-F5344CB8AC3E}">
        <p14:creationId xmlns:p14="http://schemas.microsoft.com/office/powerpoint/2010/main" val="2328629317"/>
      </p:ext>
    </p:extLst>
  </p:cSld>
  <p:clrMapOvr>
    <a:masterClrMapping/>
  </p:clrMapOvr>
  <p:transition advTm="47179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3"/>
                                        </p:tgtEl>
                                        <p:attrNameLst>
                                          <p:attrName>style.opacity</p:attrName>
                                        </p:attrNameLst>
                                      </p:cBhvr>
                                      <p:to>
                                        <p:strVal val="0.4"/>
                                      </p:to>
                                    </p:set>
                                    <p:animEffect filter="image" prLst="opacity: 0.4">
                                      <p:cBhvr rctx="IE">
                                        <p:cTn id="7" dur="indefinite"/>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fade">
                                      <p:cBhvr>
                                        <p:cTn id="40" dur="500"/>
                                        <p:tgtEl>
                                          <p:spTgt spid="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fade">
                                      <p:cBhvr>
                                        <p:cTn id="45" dur="500"/>
                                        <p:tgtEl>
                                          <p:spTgt spid="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8" end="8"/>
                                            </p:txEl>
                                          </p:spTgt>
                                        </p:tgtEl>
                                        <p:attrNameLst>
                                          <p:attrName>style.visibility</p:attrName>
                                        </p:attrNameLst>
                                      </p:cBhvr>
                                      <p:to>
                                        <p:strVal val="visible"/>
                                      </p:to>
                                    </p:set>
                                    <p:animEffect transition="in" filter="fade">
                                      <p:cBhvr>
                                        <p:cTn id="50" dur="500"/>
                                        <p:tgtEl>
                                          <p:spTgt spid="5">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Effect transition="in" filter="fade">
                                      <p:cBhvr>
                                        <p:cTn id="55" dur="500"/>
                                        <p:tgtEl>
                                          <p:spTgt spid="5">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10" end="10"/>
                                            </p:txEl>
                                          </p:spTgt>
                                        </p:tgtEl>
                                        <p:attrNameLst>
                                          <p:attrName>style.visibility</p:attrName>
                                        </p:attrNameLst>
                                      </p:cBhvr>
                                      <p:to>
                                        <p:strVal val="visible"/>
                                      </p:to>
                                    </p:set>
                                    <p:animEffect transition="in" filter="fade">
                                      <p:cBhvr>
                                        <p:cTn id="60" dur="500"/>
                                        <p:tgtEl>
                                          <p:spTgt spid="5">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
                                            <p:txEl>
                                              <p:pRg st="11" end="11"/>
                                            </p:txEl>
                                          </p:spTgt>
                                        </p:tgtEl>
                                        <p:attrNameLst>
                                          <p:attrName>style.visibility</p:attrName>
                                        </p:attrNameLst>
                                      </p:cBhvr>
                                      <p:to>
                                        <p:strVal val="visible"/>
                                      </p:to>
                                    </p:set>
                                    <p:animEffect transition="in" filter="fade">
                                      <p:cBhvr>
                                        <p:cTn id="65" dur="500"/>
                                        <p:tgtEl>
                                          <p:spTgt spid="5">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
                                            <p:txEl>
                                              <p:pRg st="12" end="12"/>
                                            </p:txEl>
                                          </p:spTgt>
                                        </p:tgtEl>
                                        <p:attrNameLst>
                                          <p:attrName>style.visibility</p:attrName>
                                        </p:attrNameLst>
                                      </p:cBhvr>
                                      <p:to>
                                        <p:strVal val="visible"/>
                                      </p:to>
                                    </p:set>
                                    <p:animEffect transition="in" filter="fade">
                                      <p:cBhvr>
                                        <p:cTn id="70" dur="500"/>
                                        <p:tgtEl>
                                          <p:spTgt spid="5">
                                            <p:txEl>
                                              <p:pRg st="12" end="1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xEl>
                                              <p:pRg st="13" end="13"/>
                                            </p:txEl>
                                          </p:spTgt>
                                        </p:tgtEl>
                                        <p:attrNameLst>
                                          <p:attrName>style.visibility</p:attrName>
                                        </p:attrNameLst>
                                      </p:cBhvr>
                                      <p:to>
                                        <p:strVal val="visible"/>
                                      </p:to>
                                    </p:set>
                                    <p:animEffect transition="in" filter="fade">
                                      <p:cBhvr>
                                        <p:cTn id="75" dur="500"/>
                                        <p:tgtEl>
                                          <p:spTgt spid="5">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
                                            <p:txEl>
                                              <p:pRg st="14" end="14"/>
                                            </p:txEl>
                                          </p:spTgt>
                                        </p:tgtEl>
                                        <p:attrNameLst>
                                          <p:attrName>style.visibility</p:attrName>
                                        </p:attrNameLst>
                                      </p:cBhvr>
                                      <p:to>
                                        <p:strVal val="visible"/>
                                      </p:to>
                                    </p:set>
                                    <p:animEffect transition="in" filter="fade">
                                      <p:cBhvr>
                                        <p:cTn id="80" dur="500"/>
                                        <p:tgtEl>
                                          <p:spTgt spid="5">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
                                            <p:txEl>
                                              <p:pRg st="15" end="15"/>
                                            </p:txEl>
                                          </p:spTgt>
                                        </p:tgtEl>
                                        <p:attrNameLst>
                                          <p:attrName>style.visibility</p:attrName>
                                        </p:attrNameLst>
                                      </p:cBhvr>
                                      <p:to>
                                        <p:strVal val="visible"/>
                                      </p:to>
                                    </p:set>
                                    <p:animEffect transition="in" filter="fade">
                                      <p:cBhvr>
                                        <p:cTn id="85" dur="500"/>
                                        <p:tgtEl>
                                          <p:spTgt spid="5">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
                                            <p:txEl>
                                              <p:pRg st="16" end="16"/>
                                            </p:txEl>
                                          </p:spTgt>
                                        </p:tgtEl>
                                        <p:attrNameLst>
                                          <p:attrName>style.visibility</p:attrName>
                                        </p:attrNameLst>
                                      </p:cBhvr>
                                      <p:to>
                                        <p:strVal val="visible"/>
                                      </p:to>
                                    </p:set>
                                    <p:animEffect transition="in" filter="fade">
                                      <p:cBhvr>
                                        <p:cTn id="90" dur="500"/>
                                        <p:tgtEl>
                                          <p:spTgt spid="5">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
                                            <p:txEl>
                                              <p:pRg st="17" end="17"/>
                                            </p:txEl>
                                          </p:spTgt>
                                        </p:tgtEl>
                                        <p:attrNameLst>
                                          <p:attrName>style.visibility</p:attrName>
                                        </p:attrNameLst>
                                      </p:cBhvr>
                                      <p:to>
                                        <p:strVal val="visible"/>
                                      </p:to>
                                    </p:set>
                                    <p:animEffect transition="in" filter="fade">
                                      <p:cBhvr>
                                        <p:cTn id="95" dur="500"/>
                                        <p:tgtEl>
                                          <p:spTgt spid="5">
                                            <p:txEl>
                                              <p:pRg st="17" end="17"/>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
                                            <p:txEl>
                                              <p:pRg st="18" end="18"/>
                                            </p:txEl>
                                          </p:spTgt>
                                        </p:tgtEl>
                                        <p:attrNameLst>
                                          <p:attrName>style.visibility</p:attrName>
                                        </p:attrNameLst>
                                      </p:cBhvr>
                                      <p:to>
                                        <p:strVal val="visible"/>
                                      </p:to>
                                    </p:set>
                                    <p:animEffect transition="in" filter="fade">
                                      <p:cBhvr>
                                        <p:cTn id="100" dur="5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C68333B-118C-489D-A514-4B86147A3B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brightnessContrast bright="-20000" contrast="40000"/>
                    </a14:imgEffect>
                  </a14:imgLayer>
                </a14:imgProps>
              </a:ext>
            </a:extLst>
          </a:blip>
          <a:stretch>
            <a:fillRect/>
          </a:stretch>
        </p:blipFill>
        <p:spPr>
          <a:xfrm>
            <a:off x="538347" y="727905"/>
            <a:ext cx="10900893" cy="5722969"/>
          </a:xfrm>
          <a:prstGeom prst="rect">
            <a:avLst/>
          </a:prstGeom>
        </p:spPr>
      </p:pic>
      <p:sp>
        <p:nvSpPr>
          <p:cNvPr id="25" name="Ellips 24">
            <a:extLst>
              <a:ext uri="{FF2B5EF4-FFF2-40B4-BE49-F238E27FC236}">
                <a16:creationId xmlns:a16="http://schemas.microsoft.com/office/drawing/2014/main" id="{B8930FD5-6906-448E-85B2-E9CDFC47F8DC}"/>
              </a:ext>
            </a:extLst>
          </p:cNvPr>
          <p:cNvSpPr/>
          <p:nvPr/>
        </p:nvSpPr>
        <p:spPr>
          <a:xfrm>
            <a:off x="170993" y="1396293"/>
            <a:ext cx="3605840" cy="3571335"/>
          </a:xfrm>
          <a:prstGeom prst="ellipse">
            <a:avLst/>
          </a:prstGeom>
          <a:gradFill flip="none" rotWithShape="1">
            <a:gsLst>
              <a:gs pos="100000">
                <a:schemeClr val="tx1"/>
              </a:gs>
              <a:gs pos="73800">
                <a:schemeClr val="tx1"/>
              </a:gs>
              <a:gs pos="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Ellips 9">
            <a:extLst>
              <a:ext uri="{FF2B5EF4-FFF2-40B4-BE49-F238E27FC236}">
                <a16:creationId xmlns:a16="http://schemas.microsoft.com/office/drawing/2014/main" id="{79180F2A-B065-40A3-879B-D49A5BBCF207}"/>
              </a:ext>
            </a:extLst>
          </p:cNvPr>
          <p:cNvSpPr/>
          <p:nvPr/>
        </p:nvSpPr>
        <p:spPr>
          <a:xfrm>
            <a:off x="8402132" y="1396293"/>
            <a:ext cx="3605840" cy="3571335"/>
          </a:xfrm>
          <a:prstGeom prst="ellipse">
            <a:avLst/>
          </a:prstGeom>
          <a:gradFill flip="none" rotWithShape="1">
            <a:gsLst>
              <a:gs pos="100000">
                <a:schemeClr val="tx1"/>
              </a:gs>
              <a:gs pos="73800">
                <a:schemeClr val="tx1"/>
              </a:gs>
              <a:gs pos="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Rubrik 1">
            <a:extLst>
              <a:ext uri="{FF2B5EF4-FFF2-40B4-BE49-F238E27FC236}">
                <a16:creationId xmlns:a16="http://schemas.microsoft.com/office/drawing/2014/main" id="{CCC814AB-9922-4B82-94DB-96751144CDDF}"/>
              </a:ext>
            </a:extLst>
          </p:cNvPr>
          <p:cNvSpPr>
            <a:spLocks noGrp="1"/>
          </p:cNvSpPr>
          <p:nvPr>
            <p:ph type="title"/>
          </p:nvPr>
        </p:nvSpPr>
        <p:spPr/>
        <p:txBody>
          <a:bodyPr/>
          <a:lstStyle/>
          <a:p>
            <a:r>
              <a:rPr lang="sv-SE" dirty="0"/>
              <a:t>Mörker</a:t>
            </a:r>
            <a:endParaRPr lang="LID4096" dirty="0"/>
          </a:p>
        </p:txBody>
      </p:sp>
      <p:sp>
        <p:nvSpPr>
          <p:cNvPr id="19" name="textruta 18">
            <a:extLst>
              <a:ext uri="{FF2B5EF4-FFF2-40B4-BE49-F238E27FC236}">
                <a16:creationId xmlns:a16="http://schemas.microsoft.com/office/drawing/2014/main" id="{91EDFE5E-CAD7-4DB0-9910-B2CAB3E3EBBF}"/>
              </a:ext>
            </a:extLst>
          </p:cNvPr>
          <p:cNvSpPr txBox="1"/>
          <p:nvPr/>
        </p:nvSpPr>
        <p:spPr>
          <a:xfrm>
            <a:off x="265164" y="1931125"/>
            <a:ext cx="3417497" cy="2677656"/>
          </a:xfrm>
          <a:prstGeom prst="rect">
            <a:avLst/>
          </a:prstGeom>
          <a:noFill/>
        </p:spPr>
        <p:txBody>
          <a:bodyPr wrap="square">
            <a:spAutoFit/>
          </a:bodyPr>
          <a:lstStyle/>
          <a:p>
            <a:pPr algn="ctr"/>
            <a:r>
              <a:rPr lang="sv-SE" sz="2400" dirty="0">
                <a:solidFill>
                  <a:schemeClr val="bg1"/>
                </a:solidFill>
                <a:effectLst/>
              </a:rPr>
              <a:t>Strax </a:t>
            </a:r>
            <a:r>
              <a:rPr lang="sv-SE" sz="2400" i="1" u="sng" dirty="0">
                <a:solidFill>
                  <a:schemeClr val="bg1"/>
                </a:solidFill>
                <a:effectLst/>
              </a:rPr>
              <a:t>efter</a:t>
            </a:r>
            <a:r>
              <a:rPr lang="sv-SE" sz="2400" dirty="0">
                <a:solidFill>
                  <a:schemeClr val="bg1"/>
                </a:solidFill>
                <a:effectLst/>
              </a:rPr>
              <a:t> de dagarnas </a:t>
            </a:r>
            <a:r>
              <a:rPr lang="sv-SE" sz="2400" i="1" u="sng" dirty="0">
                <a:solidFill>
                  <a:schemeClr val="bg1"/>
                </a:solidFill>
                <a:effectLst/>
              </a:rPr>
              <a:t>nöd</a:t>
            </a:r>
            <a:r>
              <a:rPr lang="sv-SE" sz="2400" dirty="0">
                <a:solidFill>
                  <a:schemeClr val="bg1"/>
                </a:solidFill>
                <a:effectLst/>
              </a:rPr>
              <a:t> ska solen förmörkas och månen inte längre ge sitt sken. Stjärnorna ska falla från himlen, och himlens makter ska skakas.</a:t>
            </a:r>
            <a:r>
              <a:rPr lang="sv-SE" dirty="0">
                <a:solidFill>
                  <a:schemeClr val="bg1"/>
                </a:solidFill>
                <a:effectLst/>
              </a:rPr>
              <a:t> (Matt 24:29)</a:t>
            </a:r>
            <a:endParaRPr lang="LID4096" dirty="0">
              <a:solidFill>
                <a:schemeClr val="bg1"/>
              </a:solidFill>
            </a:endParaRPr>
          </a:p>
        </p:txBody>
      </p:sp>
      <p:sp>
        <p:nvSpPr>
          <p:cNvPr id="5" name="Rectangle 1">
            <a:extLst>
              <a:ext uri="{FF2B5EF4-FFF2-40B4-BE49-F238E27FC236}">
                <a16:creationId xmlns:a16="http://schemas.microsoft.com/office/drawing/2014/main" id="{2B017BDA-9AC4-4DB3-A237-C0B2C0305292}"/>
              </a:ext>
            </a:extLst>
          </p:cNvPr>
          <p:cNvSpPr>
            <a:spLocks noChangeArrowheads="1"/>
          </p:cNvSpPr>
          <p:nvPr/>
        </p:nvSpPr>
        <p:spPr bwMode="auto">
          <a:xfrm>
            <a:off x="8902467" y="2164035"/>
            <a:ext cx="274320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LID4096" altLang="LID4096" sz="2400" b="0" i="0" u="none" strike="noStrike" cap="none" normalizeH="0" baseline="0" dirty="0">
                <a:ln>
                  <a:noFill/>
                </a:ln>
                <a:solidFill>
                  <a:schemeClr val="bg1"/>
                </a:solidFill>
                <a:effectLst/>
              </a:rPr>
              <a:t>Solen ska vändas i mörker</a:t>
            </a:r>
            <a:r>
              <a:rPr kumimoji="0" lang="sv-SE" altLang="LID4096" sz="2400" b="0" i="0" u="none" strike="noStrike" cap="none" normalizeH="0" baseline="0" dirty="0">
                <a:ln>
                  <a:noFill/>
                </a:ln>
                <a:solidFill>
                  <a:schemeClr val="bg1"/>
                </a:solidFill>
                <a:effectLst/>
              </a:rPr>
              <a:t> </a:t>
            </a:r>
            <a:r>
              <a:rPr kumimoji="0" lang="LID4096" altLang="LID4096" sz="2400" b="0" i="0" u="none" strike="noStrike" cap="none" normalizeH="0" baseline="0" dirty="0">
                <a:ln>
                  <a:noFill/>
                </a:ln>
                <a:solidFill>
                  <a:schemeClr val="bg1"/>
                </a:solidFill>
                <a:effectLst/>
              </a:rPr>
              <a:t>och månen i blod</a:t>
            </a:r>
            <a:r>
              <a:rPr kumimoji="0" lang="sv-SE" altLang="LID4096" sz="2400" b="0" i="0" u="none" strike="noStrike" cap="none" normalizeH="0" baseline="0" dirty="0">
                <a:ln>
                  <a:noFill/>
                </a:ln>
                <a:solidFill>
                  <a:schemeClr val="bg1"/>
                </a:solidFill>
                <a:effectLst/>
              </a:rPr>
              <a:t> </a:t>
            </a:r>
            <a:r>
              <a:rPr kumimoji="0" lang="LID4096" altLang="LID4096" sz="2400" b="0" i="1" u="sng" strike="noStrike" cap="none" normalizeH="0" baseline="0" dirty="0">
                <a:ln>
                  <a:noFill/>
                </a:ln>
                <a:solidFill>
                  <a:schemeClr val="bg1"/>
                </a:solidFill>
                <a:effectLst/>
              </a:rPr>
              <a:t>innan</a:t>
            </a:r>
            <a:r>
              <a:rPr kumimoji="0" lang="LID4096" altLang="LID4096" sz="2400" b="0" i="0" u="none" strike="noStrike" cap="none" normalizeH="0" baseline="0" dirty="0">
                <a:ln>
                  <a:noFill/>
                </a:ln>
                <a:solidFill>
                  <a:schemeClr val="bg1"/>
                </a:solidFill>
                <a:effectLst/>
              </a:rPr>
              <a:t> </a:t>
            </a:r>
            <a:r>
              <a:rPr kumimoji="0" lang="LID4096" altLang="LID4096" sz="2400" b="0" i="1" u="sng" strike="noStrike" cap="none" normalizeH="0" baseline="0" dirty="0">
                <a:ln>
                  <a:noFill/>
                </a:ln>
                <a:solidFill>
                  <a:schemeClr val="bg1"/>
                </a:solidFill>
                <a:effectLst/>
              </a:rPr>
              <a:t>Herrens dag</a:t>
            </a:r>
            <a:r>
              <a:rPr kumimoji="0" lang="LID4096" altLang="LID4096" sz="2400" b="0" i="0" u="none" strike="noStrike" cap="none" normalizeH="0" baseline="0" dirty="0">
                <a:ln>
                  <a:noFill/>
                </a:ln>
                <a:solidFill>
                  <a:schemeClr val="bg1"/>
                </a:solidFill>
                <a:effectLst/>
              </a:rPr>
              <a:t> kommer,</a:t>
            </a:r>
            <a:r>
              <a:rPr kumimoji="0" lang="sv-SE" altLang="LID4096" sz="2400" b="0" i="0" u="none" strike="noStrike" cap="none" normalizeH="0" baseline="0" dirty="0">
                <a:ln>
                  <a:noFill/>
                </a:ln>
                <a:solidFill>
                  <a:schemeClr val="bg1"/>
                </a:solidFill>
                <a:effectLst/>
              </a:rPr>
              <a:t> </a:t>
            </a:r>
            <a:r>
              <a:rPr kumimoji="0" lang="LID4096" altLang="LID4096" sz="2400" b="0" i="0" u="none" strike="noStrike" cap="none" normalizeH="0" baseline="0" dirty="0">
                <a:ln>
                  <a:noFill/>
                </a:ln>
                <a:solidFill>
                  <a:schemeClr val="bg1"/>
                </a:solidFill>
                <a:effectLst/>
              </a:rPr>
              <a:t>den stora och strålande.</a:t>
            </a:r>
            <a:r>
              <a:rPr kumimoji="0" lang="sv-SE" altLang="LID4096" sz="2400" b="0" i="0" u="none" strike="noStrike" cap="none" normalizeH="0" baseline="0" dirty="0">
                <a:ln>
                  <a:noFill/>
                </a:ln>
                <a:solidFill>
                  <a:schemeClr val="bg1"/>
                </a:solidFill>
                <a:effectLst/>
              </a:rPr>
              <a:t> </a:t>
            </a:r>
            <a:r>
              <a:rPr kumimoji="0" lang="sv-SE" altLang="LID4096" b="0" i="0" u="none" strike="noStrike" cap="none" normalizeH="0" baseline="0" dirty="0">
                <a:ln>
                  <a:noFill/>
                </a:ln>
                <a:solidFill>
                  <a:schemeClr val="bg1"/>
                </a:solidFill>
                <a:effectLst/>
              </a:rPr>
              <a:t>(Apg 2:20 från Joel 2:31)</a:t>
            </a:r>
            <a:endParaRPr kumimoji="0" lang="LID4096" altLang="LID4096" sz="2400" b="0" i="0" u="none" strike="noStrike" cap="none" normalizeH="0" baseline="0" dirty="0">
              <a:ln>
                <a:noFill/>
              </a:ln>
              <a:solidFill>
                <a:schemeClr val="bg1"/>
              </a:solidFill>
              <a:effectLst/>
            </a:endParaRPr>
          </a:p>
        </p:txBody>
      </p:sp>
      <p:sp>
        <p:nvSpPr>
          <p:cNvPr id="21" name="textruta 20">
            <a:extLst>
              <a:ext uri="{FF2B5EF4-FFF2-40B4-BE49-F238E27FC236}">
                <a16:creationId xmlns:a16="http://schemas.microsoft.com/office/drawing/2014/main" id="{57B059BE-E773-446E-87FA-090B07F845EA}"/>
              </a:ext>
            </a:extLst>
          </p:cNvPr>
          <p:cNvSpPr txBox="1"/>
          <p:nvPr/>
        </p:nvSpPr>
        <p:spPr>
          <a:xfrm>
            <a:off x="-1" y="5381272"/>
            <a:ext cx="12180498" cy="1477328"/>
          </a:xfrm>
          <a:prstGeom prst="rect">
            <a:avLst/>
          </a:prstGeom>
          <a:noFill/>
        </p:spPr>
        <p:txBody>
          <a:bodyPr wrap="square" lIns="180000" rIns="180000">
            <a:spAutoFit/>
          </a:bodyPr>
          <a:lstStyle/>
          <a:p>
            <a:pPr algn="ctr"/>
            <a:r>
              <a:rPr lang="sv-SE" dirty="0">
                <a:solidFill>
                  <a:schemeClr val="bg1"/>
                </a:solidFill>
              </a:rPr>
              <a:t>J</a:t>
            </a:r>
            <a:r>
              <a:rPr lang="sv-SE" dirty="0">
                <a:solidFill>
                  <a:schemeClr val="bg1"/>
                </a:solidFill>
                <a:effectLst/>
              </a:rPr>
              <a:t>ag såg när Lammet bröt det </a:t>
            </a:r>
            <a:r>
              <a:rPr lang="sv-SE" i="1" u="sng" dirty="0">
                <a:solidFill>
                  <a:schemeClr val="bg1"/>
                </a:solidFill>
                <a:effectLst/>
              </a:rPr>
              <a:t>sjätte sigillet</a:t>
            </a:r>
            <a:r>
              <a:rPr lang="sv-SE" dirty="0">
                <a:solidFill>
                  <a:schemeClr val="bg1"/>
                </a:solidFill>
                <a:effectLst/>
              </a:rPr>
              <a:t>. Då blev det en stor jordbävning. Solen blev svart som en sorgdräkt, och hela månen blev som blod. Himlens stjärnor föll ner på jorden… Och himlen försvann som när en bokrulle rullas ihop, och alla berg och öar flyttades från sina platser. Och jordens kungar, stormännen och befälhavarna, de rika och mäktiga och alla slavar och fria gömde sig i hålor och bland bergens klippor, och de sade till bergen och klipporna: Fall över oss och göm oss för honom som sitter på tronen och för Lammets vrede! Deras vredes stora dag har kommit, och vem kan då bestå?</a:t>
            </a:r>
            <a:r>
              <a:rPr lang="sv-SE" sz="1400" dirty="0">
                <a:solidFill>
                  <a:schemeClr val="bg1"/>
                </a:solidFill>
                <a:effectLst/>
              </a:rPr>
              <a:t> (Upp 6:12-17)</a:t>
            </a:r>
            <a:endParaRPr lang="LID4096" sz="1400" dirty="0">
              <a:solidFill>
                <a:schemeClr val="bg1"/>
              </a:solidFill>
            </a:endParaRPr>
          </a:p>
        </p:txBody>
      </p:sp>
      <p:sp>
        <p:nvSpPr>
          <p:cNvPr id="14" name="Pil: höger 13">
            <a:extLst>
              <a:ext uri="{FF2B5EF4-FFF2-40B4-BE49-F238E27FC236}">
                <a16:creationId xmlns:a16="http://schemas.microsoft.com/office/drawing/2014/main" id="{BB73D99D-7B0A-405F-AD17-C368D255C9A6}"/>
              </a:ext>
            </a:extLst>
          </p:cNvPr>
          <p:cNvSpPr/>
          <p:nvPr/>
        </p:nvSpPr>
        <p:spPr>
          <a:xfrm>
            <a:off x="3373548" y="861641"/>
            <a:ext cx="1660638" cy="424290"/>
          </a:xfrm>
          <a:prstGeom prst="rightArrow">
            <a:avLst>
              <a:gd name="adj1" fmla="val 100000"/>
              <a:gd name="adj2" fmla="val 50000"/>
            </a:avLst>
          </a:prstGeom>
          <a:gradFill flip="none" rotWithShape="1">
            <a:gsLst>
              <a:gs pos="100000">
                <a:schemeClr val="tx1"/>
              </a:gs>
              <a:gs pos="73800">
                <a:schemeClr val="tx1"/>
              </a:gs>
              <a:gs pos="0">
                <a:srgbClr val="C00000"/>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sv-SE" sz="2000" dirty="0"/>
              <a:t>Vedermödan</a:t>
            </a:r>
            <a:endParaRPr lang="LID4096" sz="2000" dirty="0"/>
          </a:p>
        </p:txBody>
      </p:sp>
      <p:sp>
        <p:nvSpPr>
          <p:cNvPr id="27" name="Pil: höger 26">
            <a:extLst>
              <a:ext uri="{FF2B5EF4-FFF2-40B4-BE49-F238E27FC236}">
                <a16:creationId xmlns:a16="http://schemas.microsoft.com/office/drawing/2014/main" id="{F9216370-0BCA-47BF-BA35-2F1A9AB02AE4}"/>
              </a:ext>
            </a:extLst>
          </p:cNvPr>
          <p:cNvSpPr/>
          <p:nvPr/>
        </p:nvSpPr>
        <p:spPr>
          <a:xfrm>
            <a:off x="5131661" y="861641"/>
            <a:ext cx="1660638" cy="424290"/>
          </a:xfrm>
          <a:prstGeom prst="rightArrow">
            <a:avLst>
              <a:gd name="adj1" fmla="val 100000"/>
              <a:gd name="adj2" fmla="val 50000"/>
            </a:avLst>
          </a:prstGeom>
          <a:gradFill flip="none" rotWithShape="1">
            <a:gsLst>
              <a:gs pos="100000">
                <a:schemeClr val="tx1"/>
              </a:gs>
              <a:gs pos="73800">
                <a:schemeClr val="tx1"/>
              </a:gs>
              <a:gs pos="0">
                <a:srgbClr val="C00000"/>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sv-SE" sz="2000" dirty="0"/>
              <a:t>Mörker</a:t>
            </a:r>
            <a:endParaRPr lang="LID4096" sz="2000" dirty="0"/>
          </a:p>
        </p:txBody>
      </p:sp>
      <p:sp>
        <p:nvSpPr>
          <p:cNvPr id="28" name="Pil: höger 27">
            <a:extLst>
              <a:ext uri="{FF2B5EF4-FFF2-40B4-BE49-F238E27FC236}">
                <a16:creationId xmlns:a16="http://schemas.microsoft.com/office/drawing/2014/main" id="{CEA85938-098D-43D7-B5A7-D0D5852A1955}"/>
              </a:ext>
            </a:extLst>
          </p:cNvPr>
          <p:cNvSpPr/>
          <p:nvPr/>
        </p:nvSpPr>
        <p:spPr>
          <a:xfrm>
            <a:off x="6889774" y="861641"/>
            <a:ext cx="1660638" cy="424290"/>
          </a:xfrm>
          <a:prstGeom prst="rightArrow">
            <a:avLst>
              <a:gd name="adj1" fmla="val 100000"/>
              <a:gd name="adj2" fmla="val 50000"/>
            </a:avLst>
          </a:prstGeom>
          <a:gradFill flip="none" rotWithShape="1">
            <a:gsLst>
              <a:gs pos="100000">
                <a:schemeClr val="tx1"/>
              </a:gs>
              <a:gs pos="73800">
                <a:schemeClr val="tx1"/>
              </a:gs>
              <a:gs pos="0">
                <a:srgbClr val="C00000"/>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sv-SE" sz="2000" dirty="0"/>
              <a:t>Herrens dag</a:t>
            </a:r>
            <a:endParaRPr lang="LID4096" sz="2000" dirty="0"/>
          </a:p>
        </p:txBody>
      </p:sp>
    </p:spTree>
    <p:custDataLst>
      <p:tags r:id="rId1"/>
    </p:custDataLst>
    <p:extLst>
      <p:ext uri="{BB962C8B-B14F-4D97-AF65-F5344CB8AC3E}">
        <p14:creationId xmlns:p14="http://schemas.microsoft.com/office/powerpoint/2010/main" val="2714516708"/>
      </p:ext>
    </p:extLst>
  </p:cSld>
  <p:clrMapOvr>
    <a:masterClrMapping/>
  </p:clrMapOvr>
  <p:transition advTm="20217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animBg="1"/>
      <p:bldP spid="19" grpId="0"/>
      <p:bldP spid="5" grpId="0"/>
      <p:bldP spid="21" grpId="0"/>
      <p:bldP spid="14"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natur&#10;&#10;Automatiskt genererad beskrivning">
            <a:extLst>
              <a:ext uri="{FF2B5EF4-FFF2-40B4-BE49-F238E27FC236}">
                <a16:creationId xmlns:a16="http://schemas.microsoft.com/office/drawing/2014/main" id="{FBF1123E-24D0-4F5C-A877-4A9263BE437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t="5154" b="32713"/>
          <a:stretch/>
        </p:blipFill>
        <p:spPr>
          <a:xfrm>
            <a:off x="-2" y="684000"/>
            <a:ext cx="12192000" cy="6174000"/>
          </a:xfrm>
          <a:prstGeom prst="rect">
            <a:avLst/>
          </a:prstGeom>
        </p:spPr>
      </p:pic>
      <p:sp>
        <p:nvSpPr>
          <p:cNvPr id="2" name="Rubrik 1">
            <a:extLst>
              <a:ext uri="{FF2B5EF4-FFF2-40B4-BE49-F238E27FC236}">
                <a16:creationId xmlns:a16="http://schemas.microsoft.com/office/drawing/2014/main" id="{CCC814AB-9922-4B82-94DB-96751144CDDF}"/>
              </a:ext>
            </a:extLst>
          </p:cNvPr>
          <p:cNvSpPr>
            <a:spLocks noGrp="1"/>
          </p:cNvSpPr>
          <p:nvPr>
            <p:ph type="title"/>
          </p:nvPr>
        </p:nvSpPr>
        <p:spPr/>
        <p:txBody>
          <a:bodyPr/>
          <a:lstStyle/>
          <a:p>
            <a:r>
              <a:rPr lang="sv-SE" dirty="0"/>
              <a:t>Pre-trib lärans uppkomst</a:t>
            </a:r>
            <a:endParaRPr lang="LID4096" dirty="0"/>
          </a:p>
        </p:txBody>
      </p:sp>
      <p:sp>
        <p:nvSpPr>
          <p:cNvPr id="4" name="textruta 3">
            <a:extLst>
              <a:ext uri="{FF2B5EF4-FFF2-40B4-BE49-F238E27FC236}">
                <a16:creationId xmlns:a16="http://schemas.microsoft.com/office/drawing/2014/main" id="{961FBA98-2724-4A7A-8EBA-42459241D6E5}"/>
              </a:ext>
            </a:extLst>
          </p:cNvPr>
          <p:cNvSpPr txBox="1"/>
          <p:nvPr/>
        </p:nvSpPr>
        <p:spPr>
          <a:xfrm>
            <a:off x="1185178" y="804926"/>
            <a:ext cx="11006822" cy="4031873"/>
          </a:xfrm>
          <a:prstGeom prst="rect">
            <a:avLst/>
          </a:prstGeom>
          <a:noFill/>
        </p:spPr>
        <p:txBody>
          <a:bodyPr wrap="square" lIns="0" rtlCol="0">
            <a:spAutoFit/>
          </a:bodyPr>
          <a:lstStyle/>
          <a:p>
            <a:pPr marL="179388" indent="-179388">
              <a:buFont typeface="Arial" panose="020B0604020202020204" pitchFamily="34" charset="0"/>
              <a:buChar char="•"/>
            </a:pPr>
            <a:r>
              <a:rPr lang="sv-SE" dirty="0"/>
              <a:t>Före 1820 uppvisar kyrkohistorien inga spår av en pre-trib lära.</a:t>
            </a:r>
            <a:endParaRPr lang="sv-SE" dirty="0">
              <a:highlight>
                <a:srgbClr val="FFFF00"/>
              </a:highlight>
            </a:endParaRPr>
          </a:p>
          <a:p>
            <a:pPr marL="179388" indent="-179388">
              <a:spcBef>
                <a:spcPts val="600"/>
              </a:spcBef>
              <a:buFont typeface="Arial" panose="020B0604020202020204" pitchFamily="34" charset="0"/>
              <a:buChar char="•"/>
            </a:pPr>
            <a:r>
              <a:rPr lang="sv-SE" dirty="0"/>
              <a:t>På 1820-talet predikade pastor </a:t>
            </a:r>
            <a:r>
              <a:rPr lang="sv-SE" i="1" dirty="0"/>
              <a:t>Edward Irving</a:t>
            </a:r>
            <a:r>
              <a:rPr lang="sv-SE" dirty="0"/>
              <a:t> från </a:t>
            </a:r>
            <a:r>
              <a:rPr lang="sv-SE" i="1" dirty="0"/>
              <a:t>Church of Scotland</a:t>
            </a:r>
            <a:r>
              <a:rPr lang="sv-SE" dirty="0"/>
              <a:t> om en stor</a:t>
            </a:r>
            <a:br>
              <a:rPr lang="sv-SE" dirty="0"/>
            </a:br>
            <a:r>
              <a:rPr lang="sv-SE" dirty="0"/>
              <a:t>andeutgjutelse som skulle föregå Jesu snara återkomst. </a:t>
            </a:r>
          </a:p>
          <a:p>
            <a:pPr marL="179388" indent="-179388">
              <a:spcBef>
                <a:spcPts val="600"/>
              </a:spcBef>
              <a:buFont typeface="Arial" panose="020B0604020202020204" pitchFamily="34" charset="0"/>
              <a:buChar char="•"/>
            </a:pPr>
            <a:r>
              <a:rPr lang="sv-SE" dirty="0"/>
              <a:t>Som ett brev på posten uppstod utagerande karismatiska manifestationer i ett hem i Skottland.</a:t>
            </a:r>
          </a:p>
          <a:p>
            <a:pPr marL="179388" indent="-179388">
              <a:spcBef>
                <a:spcPts val="600"/>
              </a:spcBef>
              <a:buFont typeface="Arial" panose="020B0604020202020204" pitchFamily="34" charset="0"/>
              <a:buChar char="•"/>
            </a:pPr>
            <a:r>
              <a:rPr lang="sv-SE" dirty="0"/>
              <a:t>År 1830 fick skotska </a:t>
            </a:r>
            <a:r>
              <a:rPr lang="sv-SE" i="1" dirty="0"/>
              <a:t>Margret MacDonald</a:t>
            </a:r>
            <a:r>
              <a:rPr lang="sv-SE" dirty="0"/>
              <a:t> få en hel serie extatiska visioner om ett uppryckande.</a:t>
            </a:r>
            <a:endParaRPr lang="sv-SE" dirty="0">
              <a:highlight>
                <a:srgbClr val="FFFF00"/>
              </a:highlight>
            </a:endParaRPr>
          </a:p>
          <a:p>
            <a:pPr marL="179388" indent="-179388">
              <a:spcBef>
                <a:spcPts val="600"/>
              </a:spcBef>
              <a:buFont typeface="Arial" panose="020B0604020202020204" pitchFamily="34" charset="0"/>
              <a:buChar char="•"/>
            </a:pPr>
            <a:r>
              <a:rPr lang="sv-SE" dirty="0"/>
              <a:t>Visionerna fick ett stort inflygande på Irving som började predika ett pre-trib uppryckande.</a:t>
            </a:r>
          </a:p>
          <a:p>
            <a:pPr marL="179388" indent="-179388">
              <a:spcBef>
                <a:spcPts val="600"/>
              </a:spcBef>
              <a:buFont typeface="Arial" panose="020B0604020202020204" pitchFamily="34" charset="0"/>
              <a:buChar char="•"/>
            </a:pPr>
            <a:r>
              <a:rPr lang="sv-SE" i="1" dirty="0"/>
              <a:t>John Nelson Darby</a:t>
            </a:r>
            <a:r>
              <a:rPr lang="sv-SE" dirty="0"/>
              <a:t> från </a:t>
            </a:r>
            <a:r>
              <a:rPr lang="sv-SE" i="1" dirty="0"/>
              <a:t>Plymouth Brethren</a:t>
            </a:r>
            <a:r>
              <a:rPr lang="sv-SE" dirty="0"/>
              <a:t> lånade konceptet av Irving, och utvecklade det till et större lärosystem kallad </a:t>
            </a:r>
            <a:r>
              <a:rPr lang="sv-SE" i="1" dirty="0"/>
              <a:t>darbyism</a:t>
            </a:r>
            <a:r>
              <a:rPr lang="sv-SE" dirty="0"/>
              <a:t> eller </a:t>
            </a:r>
            <a:r>
              <a:rPr lang="sv-SE" i="1" u="sng" dirty="0"/>
              <a:t>dispensationalism</a:t>
            </a:r>
            <a:r>
              <a:rPr lang="sv-SE" dirty="0"/>
              <a:t>.</a:t>
            </a:r>
            <a:endParaRPr lang="sv-SE" dirty="0">
              <a:highlight>
                <a:srgbClr val="FFFF00"/>
              </a:highlight>
            </a:endParaRPr>
          </a:p>
          <a:p>
            <a:pPr marL="179388" indent="-179388">
              <a:spcBef>
                <a:spcPts val="600"/>
              </a:spcBef>
              <a:buFont typeface="Arial" panose="020B0604020202020204" pitchFamily="34" charset="0"/>
              <a:buChar char="•"/>
            </a:pPr>
            <a:r>
              <a:rPr lang="sv-SE" dirty="0"/>
              <a:t>Dispensationalismen fick sitt genomslag runt sekelskiftet 1900 genom </a:t>
            </a:r>
            <a:r>
              <a:rPr lang="sv-SE" i="1" dirty="0"/>
              <a:t>Scofield Reference Bible</a:t>
            </a:r>
            <a:r>
              <a:rPr lang="sv-SE" dirty="0"/>
              <a:t> och flera amerikanska bibelseminarier (som </a:t>
            </a:r>
            <a:r>
              <a:rPr lang="sv-SE" i="1" dirty="0"/>
              <a:t>Moody Bible Institute </a:t>
            </a:r>
            <a:r>
              <a:rPr lang="sv-SE" dirty="0"/>
              <a:t>och</a:t>
            </a:r>
            <a:r>
              <a:rPr lang="sv-SE" i="1" dirty="0"/>
              <a:t> Dallas Theological Seminary</a:t>
            </a:r>
            <a:r>
              <a:rPr lang="sv-SE" dirty="0"/>
              <a:t>).</a:t>
            </a:r>
          </a:p>
          <a:p>
            <a:pPr marL="179388" indent="-179388">
              <a:spcBef>
                <a:spcPts val="600"/>
              </a:spcBef>
              <a:buFont typeface="Arial" panose="020B0604020202020204" pitchFamily="34" charset="0"/>
              <a:buChar char="•"/>
            </a:pPr>
            <a:r>
              <a:rPr lang="sv-SE" dirty="0"/>
              <a:t>I Sverige spreds läran i början av 1900-talet genom </a:t>
            </a:r>
            <a:r>
              <a:rPr lang="sv-SE" i="1" dirty="0"/>
              <a:t>Lewi Pethrus</a:t>
            </a:r>
            <a:r>
              <a:rPr lang="sv-SE" dirty="0"/>
              <a:t> och pingströrelsen.</a:t>
            </a:r>
          </a:p>
          <a:p>
            <a:pPr marL="179388" indent="-179388">
              <a:spcBef>
                <a:spcPts val="600"/>
              </a:spcBef>
              <a:buFont typeface="Arial" panose="020B0604020202020204" pitchFamily="34" charset="0"/>
              <a:buChar char="•"/>
            </a:pPr>
            <a:r>
              <a:rPr lang="sv-SE" dirty="0"/>
              <a:t>Sammanfattning: Pretrib-läran är alltså varken ursprunglig eller kommen ur gedigna bibelstudier.</a:t>
            </a:r>
          </a:p>
        </p:txBody>
      </p:sp>
    </p:spTree>
    <p:custDataLst>
      <p:tags r:id="rId1"/>
    </p:custDataLst>
    <p:extLst>
      <p:ext uri="{BB962C8B-B14F-4D97-AF65-F5344CB8AC3E}">
        <p14:creationId xmlns:p14="http://schemas.microsoft.com/office/powerpoint/2010/main" val="1411665451"/>
      </p:ext>
    </p:extLst>
  </p:cSld>
  <p:clrMapOvr>
    <a:masterClrMapping/>
  </p:clrMapOvr>
  <p:transition advTm="24612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3.5|18.2|7.8|12.3|18.4|2.3|95.7|125"/>
</p:tagLst>
</file>

<file path=ppt/tags/tag10.xml><?xml version="1.0" encoding="utf-8"?>
<p:tagLst xmlns:a="http://schemas.openxmlformats.org/drawingml/2006/main" xmlns:r="http://schemas.openxmlformats.org/officeDocument/2006/relationships" xmlns:p="http://schemas.openxmlformats.org/presentationml/2006/main">
  <p:tag name="TIMING" val="|7.3|9.7|33.4|74.1|16.3|24.7|44.4|49"/>
</p:tagLst>
</file>

<file path=ppt/tags/tag11.xml><?xml version="1.0" encoding="utf-8"?>
<p:tagLst xmlns:a="http://schemas.openxmlformats.org/drawingml/2006/main" xmlns:r="http://schemas.openxmlformats.org/officeDocument/2006/relationships" xmlns:p="http://schemas.openxmlformats.org/presentationml/2006/main">
  <p:tag name="TIMING" val="|42.5|6.1|9.2|59.2|62.6|10.7|59.7|7.4|12.2|42.6|18.6|28.9"/>
</p:tagLst>
</file>

<file path=ppt/tags/tag12.xml><?xml version="1.0" encoding="utf-8"?>
<p:tagLst xmlns:a="http://schemas.openxmlformats.org/drawingml/2006/main" xmlns:r="http://schemas.openxmlformats.org/officeDocument/2006/relationships" xmlns:p="http://schemas.openxmlformats.org/presentationml/2006/main">
  <p:tag name="TIMING" val="|11|19.9|22.6|23.3|19.4|22|15.7|7.5|13.5|26.9|30.3"/>
</p:tagLst>
</file>

<file path=ppt/tags/tag2.xml><?xml version="1.0" encoding="utf-8"?>
<p:tagLst xmlns:a="http://schemas.openxmlformats.org/drawingml/2006/main" xmlns:r="http://schemas.openxmlformats.org/officeDocument/2006/relationships" xmlns:p="http://schemas.openxmlformats.org/presentationml/2006/main">
  <p:tag name="TIMING" val="|15|102.6|25.1"/>
</p:tagLst>
</file>

<file path=ppt/tags/tag3.xml><?xml version="1.0" encoding="utf-8"?>
<p:tagLst xmlns:a="http://schemas.openxmlformats.org/drawingml/2006/main" xmlns:r="http://schemas.openxmlformats.org/officeDocument/2006/relationships" xmlns:p="http://schemas.openxmlformats.org/presentationml/2006/main">
  <p:tag name="TIMING" val="|133.9|24.2|64.1|47.3|29|76.5|19.7|46.9|23.2|32.9|16.5|16.2|36.4"/>
</p:tagLst>
</file>

<file path=ppt/tags/tag4.xml><?xml version="1.0" encoding="utf-8"?>
<p:tagLst xmlns:a="http://schemas.openxmlformats.org/drawingml/2006/main" xmlns:r="http://schemas.openxmlformats.org/officeDocument/2006/relationships" xmlns:p="http://schemas.openxmlformats.org/presentationml/2006/main">
  <p:tag name="TIMING" val="|50.3|46.6|80.1|38.2|68.4"/>
</p:tagLst>
</file>

<file path=ppt/tags/tag5.xml><?xml version="1.0" encoding="utf-8"?>
<p:tagLst xmlns:a="http://schemas.openxmlformats.org/drawingml/2006/main" xmlns:r="http://schemas.openxmlformats.org/officeDocument/2006/relationships" xmlns:p="http://schemas.openxmlformats.org/presentationml/2006/main">
  <p:tag name="TIMING" val="|33.5|28|69.5|28.5|25.2|102.8|15.3|30.9|27.3|36.6|14.9|31.5|58"/>
</p:tagLst>
</file>

<file path=ppt/tags/tag6.xml><?xml version="1.0" encoding="utf-8"?>
<p:tagLst xmlns:a="http://schemas.openxmlformats.org/drawingml/2006/main" xmlns:r="http://schemas.openxmlformats.org/officeDocument/2006/relationships" xmlns:p="http://schemas.openxmlformats.org/presentationml/2006/main">
  <p:tag name="TIMING" val="|14.6|5.5|15.1|23.1|8.7|65|38|29.5|27.4|12.4|14.8|8|17.2|54.1|15.8|40.9|18.2|23.3|14.5"/>
</p:tagLst>
</file>

<file path=ppt/tags/tag7.xml><?xml version="1.0" encoding="utf-8"?>
<p:tagLst xmlns:a="http://schemas.openxmlformats.org/drawingml/2006/main" xmlns:r="http://schemas.openxmlformats.org/officeDocument/2006/relationships" xmlns:p="http://schemas.openxmlformats.org/presentationml/2006/main">
  <p:tag name="TIMING" val="|17.8|21.2|12.3|60.3"/>
</p:tagLst>
</file>

<file path=ppt/tags/tag8.xml><?xml version="1.0" encoding="utf-8"?>
<p:tagLst xmlns:a="http://schemas.openxmlformats.org/drawingml/2006/main" xmlns:r="http://schemas.openxmlformats.org/officeDocument/2006/relationships" xmlns:p="http://schemas.openxmlformats.org/presentationml/2006/main">
  <p:tag name="TIMING" val="|18.9|36.2|17.7|11.1|19.6|13.4|55.3|40.9|10.7"/>
</p:tagLst>
</file>

<file path=ppt/tags/tag9.xml><?xml version="1.0" encoding="utf-8"?>
<p:tagLst xmlns:a="http://schemas.openxmlformats.org/drawingml/2006/main" xmlns:r="http://schemas.openxmlformats.org/officeDocument/2006/relationships" xmlns:p="http://schemas.openxmlformats.org/presentationml/2006/main">
  <p:tag name="TIMING" val="|19.7|23.9|17.5|41.2|115.7|20.1|95.8|17.5"/>
</p:tagLst>
</file>

<file path=ppt/theme/theme1.xml><?xml version="1.0" encoding="utf-8"?>
<a:theme xmlns:a="http://schemas.openxmlformats.org/drawingml/2006/main" name="2_Office-tema">
  <a:themeElements>
    <a:clrScheme name="MDV färger">
      <a:dk1>
        <a:sysClr val="windowText" lastClr="000000"/>
      </a:dk1>
      <a:lt1>
        <a:sysClr val="window" lastClr="FFFFFF"/>
      </a:lt1>
      <a:dk2>
        <a:srgbClr val="8E8E8E"/>
      </a:dk2>
      <a:lt2>
        <a:srgbClr val="FF9500"/>
      </a:lt2>
      <a:accent1>
        <a:srgbClr val="FF2D55"/>
      </a:accent1>
      <a:accent2>
        <a:srgbClr val="FFCC00"/>
      </a:accent2>
      <a:accent3>
        <a:srgbClr val="4CD964"/>
      </a:accent3>
      <a:accent4>
        <a:srgbClr val="5AC8FA"/>
      </a:accent4>
      <a:accent5>
        <a:srgbClr val="007AFF"/>
      </a:accent5>
      <a:accent6>
        <a:srgbClr val="ED1EB4"/>
      </a:accent6>
      <a:hlink>
        <a:srgbClr val="FF9500"/>
      </a:hlink>
      <a:folHlink>
        <a:srgbClr val="8E8E93"/>
      </a:folHlink>
    </a:clrScheme>
    <a:fontScheme name="Office-t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B6EC103C-D003-434C-B355-E65F9B3DBA30}">
  <we:reference id="wa104380121" version="2.0.0.0" store="sv-SE"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01E7E910-F50F-4D1C-A29A-58E7456FC6E8}">
  <we:reference id="wa104381063" version="1.0.0.1" store="sv-SE"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13058</TotalTime>
  <Words>4109</Words>
  <Application>Microsoft Office PowerPoint</Application>
  <PresentationFormat>Bredbild</PresentationFormat>
  <Paragraphs>242</Paragraphs>
  <Slides>13</Slides>
  <Notes>13</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13</vt:i4>
      </vt:variant>
    </vt:vector>
  </HeadingPairs>
  <TitlesOfParts>
    <vt:vector size="19" baseType="lpstr">
      <vt:lpstr>Arial</vt:lpstr>
      <vt:lpstr>Calibri</vt:lpstr>
      <vt:lpstr>Cambria Math</vt:lpstr>
      <vt:lpstr>Maiandra GD</vt:lpstr>
      <vt:lpstr>MV Boli</vt:lpstr>
      <vt:lpstr>2_Office-tema</vt:lpstr>
      <vt:lpstr>PowerPoint-presentation</vt:lpstr>
      <vt:lpstr>Definitioner</vt:lpstr>
      <vt:lpstr>Är det viktigt?</vt:lpstr>
      <vt:lpstr>Kommer Jesus överraskande?</vt:lpstr>
      <vt:lpstr>1 Tess 4 – När sker uppryckandet?</vt:lpstr>
      <vt:lpstr>1 Tess 4 – Vad innebär uppryckandet?</vt:lpstr>
      <vt:lpstr>Övriga händelser på Herrens dag</vt:lpstr>
      <vt:lpstr>Mörker</vt:lpstr>
      <vt:lpstr>Pre-trib lärans uppkomst</vt:lpstr>
      <vt:lpstr>Argument 1 för pretrib: Vredesdomen</vt:lpstr>
      <vt:lpstr>Argument 2 för pretrib: De 24 äldste i himlen</vt:lpstr>
      <vt:lpstr>Argument 3 för pretrib: Rummen i min Fars hus</vt:lpstr>
      <vt:lpstr>Argument 4 för pretrib: Judisk bröllopssed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Gärdeborn</dc:creator>
  <cp:lastModifiedBy>Anders Gärdeborn</cp:lastModifiedBy>
  <cp:revision>1026</cp:revision>
  <dcterms:created xsi:type="dcterms:W3CDTF">2014-07-20T14:06:11Z</dcterms:created>
  <dcterms:modified xsi:type="dcterms:W3CDTF">2021-05-27T14:29:23Z</dcterms:modified>
</cp:coreProperties>
</file>