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4"/>
  </p:notesMasterIdLst>
  <p:sldIdLst>
    <p:sldId id="1364" r:id="rId2"/>
    <p:sldId id="1374" r:id="rId3"/>
    <p:sldId id="1370" r:id="rId4"/>
    <p:sldId id="1365" r:id="rId5"/>
    <p:sldId id="1372" r:id="rId6"/>
    <p:sldId id="1354" r:id="rId7"/>
    <p:sldId id="1358" r:id="rId8"/>
    <p:sldId id="1371" r:id="rId9"/>
    <p:sldId id="1349" r:id="rId10"/>
    <p:sldId id="1360" r:id="rId11"/>
    <p:sldId id="1375" r:id="rId12"/>
    <p:sldId id="1368" r:id="rId1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2" userDrawn="1">
          <p15:clr>
            <a:srgbClr val="A4A3A4"/>
          </p15:clr>
        </p15:guide>
        <p15:guide id="2" pos="50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3DDDF"/>
    <a:srgbClr val="66FF33"/>
    <a:srgbClr val="514030"/>
    <a:srgbClr val="90715C"/>
    <a:srgbClr val="FFFFFF"/>
    <a:srgbClr val="6B6619"/>
    <a:srgbClr val="FFF895"/>
    <a:srgbClr val="E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llanmörkt format 2 - Dekorfär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39" autoAdjust="0"/>
    <p:restoredTop sz="92355" autoAdjust="0"/>
  </p:normalViewPr>
  <p:slideViewPr>
    <p:cSldViewPr snapToGrid="0">
      <p:cViewPr varScale="1">
        <p:scale>
          <a:sx n="111" d="100"/>
          <a:sy n="111" d="100"/>
        </p:scale>
        <p:origin x="120" y="432"/>
      </p:cViewPr>
      <p:guideLst>
        <p:guide orient="horz" pos="3362"/>
        <p:guide pos="5065"/>
      </p:guideLst>
    </p:cSldViewPr>
  </p:slideViewPr>
  <p:notesTextViewPr>
    <p:cViewPr>
      <p:scale>
        <a:sx n="150" d="100"/>
        <a:sy n="15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E25CBD-AA23-4A9B-A8C0-80E77E03612D}" type="datetimeFigureOut">
              <a:rPr lang="sv-SE" smtClean="0"/>
              <a:t>2021-02-26</a:t>
            </a:fld>
            <a:endParaRPr lang="sv-SE" dirty="0"/>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3176EC-C84D-4117-AB1D-1C19FDABD098}" type="slidenum">
              <a:rPr lang="sv-SE" smtClean="0"/>
              <a:t>‹#›</a:t>
            </a:fld>
            <a:endParaRPr lang="sv-SE" dirty="0"/>
          </a:p>
        </p:txBody>
      </p:sp>
    </p:spTree>
    <p:extLst>
      <p:ext uri="{BB962C8B-B14F-4D97-AF65-F5344CB8AC3E}">
        <p14:creationId xmlns:p14="http://schemas.microsoft.com/office/powerpoint/2010/main" val="103042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trike="noStrike" dirty="0"/>
              <a:t>Enkel utkorelse: Lutherska kyrkans ”tämligen” officiella tro. Står om den i konkordieformeln.</a:t>
            </a:r>
          </a:p>
          <a:p>
            <a:endParaRPr lang="sv-SE" strike="noStrike" dirty="0"/>
          </a:p>
          <a:p>
            <a:r>
              <a:rPr lang="sv-SE" strike="noStrike" dirty="0"/>
              <a:t>Exempel på motsvarande självmotsägelse: Var ska vi tillbringa den gemensamma semestern? Jag väljer om vi ska reda; hustrun väljer om vi ska stanna hemma.</a:t>
            </a:r>
          </a:p>
          <a:p>
            <a:endParaRPr lang="sv-SE" strike="noStrike" dirty="0"/>
          </a:p>
          <a:p>
            <a:r>
              <a:rPr lang="sv-SE" strike="noStrike" dirty="0"/>
              <a:t>Upp 22:17 =&gt; Man får ett paket och behöver inte ens öppna det.</a:t>
            </a:r>
          </a:p>
          <a:p>
            <a:endParaRPr lang="sv-SE" strike="noStrike" dirty="0"/>
          </a:p>
          <a:p>
            <a:r>
              <a:rPr lang="sv-SE" strike="noStrike" dirty="0"/>
              <a:t>Man tar till mysterium-kortet.</a:t>
            </a:r>
          </a:p>
          <a:p>
            <a:r>
              <a:rPr lang="sv-SE" strike="noStrike" dirty="0"/>
              <a:t>Om jag är ute och går </a:t>
            </a:r>
            <a:r>
              <a:rPr lang="sv-SE" u="none" strike="noStrike" dirty="0"/>
              <a:t>och kommer till en återvändsgränd så går jag tillbaka och söker en annan väg som leder till målet. Jag stannar inte kvar och kallar situationen för ett mysterium.</a:t>
            </a:r>
          </a:p>
          <a:p>
            <a:r>
              <a:rPr lang="sv-SE" strike="noStrike" dirty="0"/>
              <a:t>Alltför defensiv inställning enligt min smak.</a:t>
            </a:r>
          </a:p>
          <a:p>
            <a:r>
              <a:rPr lang="sv-SE" strike="noStrike" dirty="0"/>
              <a:t>Det är inte att jag inte förstår, utan jag förstår att det är en självmotsägelse.</a:t>
            </a:r>
          </a:p>
          <a:p>
            <a:r>
              <a:rPr lang="sv-SE" strike="noStrike" dirty="0"/>
              <a:t>Vi är Guds avbilder med ett förnuft som han vill att vi ska använda.</a:t>
            </a:r>
          </a:p>
        </p:txBody>
      </p:sp>
      <p:sp>
        <p:nvSpPr>
          <p:cNvPr id="4" name="Platshållare för bildnummer 3"/>
          <p:cNvSpPr>
            <a:spLocks noGrp="1"/>
          </p:cNvSpPr>
          <p:nvPr>
            <p:ph type="sldNum" sz="quarter" idx="5"/>
          </p:nvPr>
        </p:nvSpPr>
        <p:spPr/>
        <p:txBody>
          <a:bodyPr/>
          <a:lstStyle/>
          <a:p>
            <a:fld id="{1E3176EC-C84D-4117-AB1D-1C19FDABD098}" type="slidenum">
              <a:rPr lang="sv-SE" smtClean="0"/>
              <a:t>2</a:t>
            </a:fld>
            <a:endParaRPr lang="sv-SE" dirty="0"/>
          </a:p>
        </p:txBody>
      </p:sp>
    </p:spTree>
    <p:extLst>
      <p:ext uri="{BB962C8B-B14F-4D97-AF65-F5344CB8AC3E}">
        <p14:creationId xmlns:p14="http://schemas.microsoft.com/office/powerpoint/2010/main" val="4188686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t>Augustinus ändrad ödets ”källa” från astrologi till Guds mystiska vilja.</a:t>
            </a:r>
          </a:p>
          <a:p>
            <a:endParaRPr lang="sv-SE" sz="1200" dirty="0"/>
          </a:p>
          <a:p>
            <a:r>
              <a:rPr lang="sv-SE" sz="1200" dirty="0"/>
              <a:t>Man kan oftast själv avgöra om man vill tillhöra gruppen. Någon gång pga etnicitet.</a:t>
            </a:r>
          </a:p>
        </p:txBody>
      </p:sp>
      <p:sp>
        <p:nvSpPr>
          <p:cNvPr id="4" name="Platshållare för bildnummer 3"/>
          <p:cNvSpPr>
            <a:spLocks noGrp="1"/>
          </p:cNvSpPr>
          <p:nvPr>
            <p:ph type="sldNum" sz="quarter" idx="5"/>
          </p:nvPr>
        </p:nvSpPr>
        <p:spPr/>
        <p:txBody>
          <a:bodyPr/>
          <a:lstStyle/>
          <a:p>
            <a:fld id="{1E3176EC-C84D-4117-AB1D-1C19FDABD098}" type="slidenum">
              <a:rPr lang="sv-SE" smtClean="0"/>
              <a:t>3</a:t>
            </a:fld>
            <a:endParaRPr lang="sv-SE" dirty="0"/>
          </a:p>
        </p:txBody>
      </p:sp>
    </p:spTree>
    <p:extLst>
      <p:ext uri="{BB962C8B-B14F-4D97-AF65-F5344CB8AC3E}">
        <p14:creationId xmlns:p14="http://schemas.microsoft.com/office/powerpoint/2010/main" val="838327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Församlingens utväljande är det samma som Kristi utväljande, eftersom församlingen är Kristi kropp.</a:t>
            </a:r>
            <a:endParaRPr lang="LID4096" dirty="0"/>
          </a:p>
        </p:txBody>
      </p:sp>
      <p:sp>
        <p:nvSpPr>
          <p:cNvPr id="4" name="Platshållare för bildnummer 3"/>
          <p:cNvSpPr>
            <a:spLocks noGrp="1"/>
          </p:cNvSpPr>
          <p:nvPr>
            <p:ph type="sldNum" sz="quarter" idx="5"/>
          </p:nvPr>
        </p:nvSpPr>
        <p:spPr/>
        <p:txBody>
          <a:bodyPr/>
          <a:lstStyle/>
          <a:p>
            <a:fld id="{1E3176EC-C84D-4117-AB1D-1C19FDABD098}" type="slidenum">
              <a:rPr lang="sv-SE" smtClean="0"/>
              <a:t>4</a:t>
            </a:fld>
            <a:endParaRPr lang="sv-SE" dirty="0"/>
          </a:p>
        </p:txBody>
      </p:sp>
    </p:spTree>
    <p:extLst>
      <p:ext uri="{BB962C8B-B14F-4D97-AF65-F5344CB8AC3E}">
        <p14:creationId xmlns:p14="http://schemas.microsoft.com/office/powerpoint/2010/main" val="2873090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LID4096" strike="noStrike" dirty="0"/>
          </a:p>
        </p:txBody>
      </p:sp>
      <p:sp>
        <p:nvSpPr>
          <p:cNvPr id="4" name="Platshållare för bildnummer 3"/>
          <p:cNvSpPr>
            <a:spLocks noGrp="1"/>
          </p:cNvSpPr>
          <p:nvPr>
            <p:ph type="sldNum" sz="quarter" idx="5"/>
          </p:nvPr>
        </p:nvSpPr>
        <p:spPr/>
        <p:txBody>
          <a:bodyPr/>
          <a:lstStyle/>
          <a:p>
            <a:fld id="{1E3176EC-C84D-4117-AB1D-1C19FDABD098}" type="slidenum">
              <a:rPr lang="sv-SE" smtClean="0"/>
              <a:t>5</a:t>
            </a:fld>
            <a:endParaRPr lang="sv-SE" dirty="0"/>
          </a:p>
        </p:txBody>
      </p:sp>
    </p:spTree>
    <p:extLst>
      <p:ext uri="{BB962C8B-B14F-4D97-AF65-F5344CB8AC3E}">
        <p14:creationId xmlns:p14="http://schemas.microsoft.com/office/powerpoint/2010/main" val="1167484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LID4096" dirty="0"/>
          </a:p>
        </p:txBody>
      </p:sp>
      <p:sp>
        <p:nvSpPr>
          <p:cNvPr id="4" name="Platshållare för bildnummer 3"/>
          <p:cNvSpPr>
            <a:spLocks noGrp="1"/>
          </p:cNvSpPr>
          <p:nvPr>
            <p:ph type="sldNum" sz="quarter" idx="5"/>
          </p:nvPr>
        </p:nvSpPr>
        <p:spPr/>
        <p:txBody>
          <a:bodyPr/>
          <a:lstStyle/>
          <a:p>
            <a:fld id="{1E3176EC-C84D-4117-AB1D-1C19FDABD098}" type="slidenum">
              <a:rPr lang="sv-SE" smtClean="0"/>
              <a:t>6</a:t>
            </a:fld>
            <a:endParaRPr lang="sv-SE" dirty="0"/>
          </a:p>
        </p:txBody>
      </p:sp>
    </p:spTree>
    <p:extLst>
      <p:ext uri="{BB962C8B-B14F-4D97-AF65-F5344CB8AC3E}">
        <p14:creationId xmlns:p14="http://schemas.microsoft.com/office/powerpoint/2010/main" val="3710181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Syftet är att visa att Gud inte svikit sina löften =&gt; Detta anklagades Paulus för att lära.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Det är inte etnicitet som räddar =&gt; Detta var kontroversiellt så Paulus måste vara tydlig.</a:t>
            </a:r>
            <a:br>
              <a:rPr lang="sv-SE" sz="1200" dirty="0"/>
            </a:br>
            <a:endParaRPr lang="LID4096" sz="1200" dirty="0"/>
          </a:p>
        </p:txBody>
      </p:sp>
      <p:sp>
        <p:nvSpPr>
          <p:cNvPr id="4" name="Platshållare för bildnummer 3"/>
          <p:cNvSpPr>
            <a:spLocks noGrp="1"/>
          </p:cNvSpPr>
          <p:nvPr>
            <p:ph type="sldNum" sz="quarter" idx="5"/>
          </p:nvPr>
        </p:nvSpPr>
        <p:spPr/>
        <p:txBody>
          <a:bodyPr/>
          <a:lstStyle/>
          <a:p>
            <a:fld id="{1E3176EC-C84D-4117-AB1D-1C19FDABD098}" type="slidenum">
              <a:rPr lang="sv-SE" smtClean="0"/>
              <a:t>7</a:t>
            </a:fld>
            <a:endParaRPr lang="sv-SE" dirty="0"/>
          </a:p>
        </p:txBody>
      </p:sp>
    </p:spTree>
    <p:extLst>
      <p:ext uri="{BB962C8B-B14F-4D97-AF65-F5344CB8AC3E}">
        <p14:creationId xmlns:p14="http://schemas.microsoft.com/office/powerpoint/2010/main" val="3752422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LID4096" dirty="0"/>
          </a:p>
        </p:txBody>
      </p:sp>
      <p:sp>
        <p:nvSpPr>
          <p:cNvPr id="4" name="Platshållare för bildnummer 3"/>
          <p:cNvSpPr>
            <a:spLocks noGrp="1"/>
          </p:cNvSpPr>
          <p:nvPr>
            <p:ph type="sldNum" sz="quarter" idx="5"/>
          </p:nvPr>
        </p:nvSpPr>
        <p:spPr/>
        <p:txBody>
          <a:bodyPr/>
          <a:lstStyle/>
          <a:p>
            <a:fld id="{1E3176EC-C84D-4117-AB1D-1C19FDABD098}" type="slidenum">
              <a:rPr lang="sv-SE" smtClean="0"/>
              <a:t>11</a:t>
            </a:fld>
            <a:endParaRPr lang="sv-SE" dirty="0"/>
          </a:p>
        </p:txBody>
      </p:sp>
    </p:spTree>
    <p:extLst>
      <p:ext uri="{BB962C8B-B14F-4D97-AF65-F5344CB8AC3E}">
        <p14:creationId xmlns:p14="http://schemas.microsoft.com/office/powerpoint/2010/main" val="1709566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Paulus skriver om farao i Rom 9, men jag tar upp det här istället.</a:t>
            </a:r>
          </a:p>
        </p:txBody>
      </p:sp>
      <p:sp>
        <p:nvSpPr>
          <p:cNvPr id="4" name="Platshållare för bildnummer 3"/>
          <p:cNvSpPr>
            <a:spLocks noGrp="1"/>
          </p:cNvSpPr>
          <p:nvPr>
            <p:ph type="sldNum" sz="quarter" idx="5"/>
          </p:nvPr>
        </p:nvSpPr>
        <p:spPr/>
        <p:txBody>
          <a:bodyPr/>
          <a:lstStyle/>
          <a:p>
            <a:fld id="{1E3176EC-C84D-4117-AB1D-1C19FDABD098}" type="slidenum">
              <a:rPr lang="sv-SE" smtClean="0"/>
              <a:t>12</a:t>
            </a:fld>
            <a:endParaRPr lang="sv-SE" dirty="0"/>
          </a:p>
        </p:txBody>
      </p:sp>
    </p:spTree>
    <p:extLst>
      <p:ext uri="{BB962C8B-B14F-4D97-AF65-F5344CB8AC3E}">
        <p14:creationId xmlns:p14="http://schemas.microsoft.com/office/powerpoint/2010/main" val="20678954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örstasida">
    <p:bg>
      <p:bgPr>
        <a:solidFill>
          <a:schemeClr val="tx1"/>
        </a:solidFill>
        <a:effectLst/>
      </p:bgPr>
    </p:bg>
    <p:spTree>
      <p:nvGrpSpPr>
        <p:cNvPr id="1" name=""/>
        <p:cNvGrpSpPr/>
        <p:nvPr/>
      </p:nvGrpSpPr>
      <p:grpSpPr>
        <a:xfrm>
          <a:off x="0" y="0"/>
          <a:ext cx="0" cy="0"/>
          <a:chOff x="0" y="0"/>
          <a:chExt cx="0" cy="0"/>
        </a:xfrm>
      </p:grpSpPr>
      <p:pic>
        <p:nvPicPr>
          <p:cNvPr id="13" name="Bildobjekt 12" descr="En bild som visar föremål utomhus&#10;&#10;Automatiskt genererad beskrivning">
            <a:extLst>
              <a:ext uri="{FF2B5EF4-FFF2-40B4-BE49-F238E27FC236}">
                <a16:creationId xmlns:a16="http://schemas.microsoft.com/office/drawing/2014/main" id="{3F9308FC-9326-4BC3-8F8E-8CF889CEAFB7}"/>
              </a:ext>
            </a:extLst>
          </p:cNvPr>
          <p:cNvPicPr>
            <a:picLocks noChangeAspect="1"/>
          </p:cNvPicPr>
          <p:nvPr userDrawn="1"/>
        </p:nvPicPr>
        <p:blipFill>
          <a:blip r:embed="rId2"/>
          <a:stretch>
            <a:fillRect/>
          </a:stretch>
        </p:blipFill>
        <p:spPr>
          <a:xfrm>
            <a:off x="-9432" y="0"/>
            <a:ext cx="12192000" cy="6858000"/>
          </a:xfrm>
          <a:prstGeom prst="rect">
            <a:avLst/>
          </a:prstGeom>
        </p:spPr>
      </p:pic>
      <p:sp>
        <p:nvSpPr>
          <p:cNvPr id="5" name="Rektangel 4">
            <a:extLst>
              <a:ext uri="{FF2B5EF4-FFF2-40B4-BE49-F238E27FC236}">
                <a16:creationId xmlns:a16="http://schemas.microsoft.com/office/drawing/2014/main" id="{1D8F3DAF-7775-4815-BEE1-FDC5A61CCBBE}"/>
              </a:ext>
            </a:extLst>
          </p:cNvPr>
          <p:cNvSpPr/>
          <p:nvPr userDrawn="1"/>
        </p:nvSpPr>
        <p:spPr>
          <a:xfrm>
            <a:off x="2544375" y="350599"/>
            <a:ext cx="6526348" cy="2437142"/>
          </a:xfrm>
          <a:prstGeom prst="rect">
            <a:avLst/>
          </a:prstGeom>
        </p:spPr>
        <p:txBody>
          <a:bodyPr wrap="none" lIns="432000">
            <a:spAutoFit/>
          </a:bodyPr>
          <a:lstStyle/>
          <a:p>
            <a:pPr marL="0" marR="0" lvl="0" indent="0" algn="ctr" defTabSz="914400" rtl="0" eaLnBrk="1" fontAlgn="auto" latinLnBrk="0" hangingPunct="1">
              <a:lnSpc>
                <a:spcPts val="9000"/>
              </a:lnSpc>
              <a:spcBef>
                <a:spcPts val="0"/>
              </a:spcBef>
              <a:spcAft>
                <a:spcPts val="0"/>
              </a:spcAft>
              <a:buClrTx/>
              <a:buSzTx/>
              <a:buFont typeface="Arial" panose="020B0604020202020204" pitchFamily="34" charset="0"/>
              <a:buNone/>
              <a:tabLst/>
              <a:defRPr/>
            </a:pPr>
            <a:r>
              <a:rPr kumimoji="0" lang="sv-SE" sz="9600" b="1" i="0" u="none" strike="noStrike" kern="1200" cap="none" spc="50" normalizeH="0" baseline="0" noProof="0" dirty="0">
                <a:ln w="9525" cmpd="sng">
                  <a:noFill/>
                  <a:prstDash val="solid"/>
                </a:ln>
                <a:solidFill>
                  <a:prstClr val="black"/>
                </a:solidFill>
                <a:effectLst>
                  <a:glow rad="127000">
                    <a:schemeClr val="accent6">
                      <a:lumMod val="60000"/>
                      <a:lumOff val="40000"/>
                    </a:schemeClr>
                  </a:glow>
                </a:effectLst>
                <a:uLnTx/>
                <a:uFillTx/>
                <a:latin typeface="+mn-lt"/>
                <a:ea typeface="+mn-ea"/>
                <a:cs typeface="+mn-cs"/>
              </a:rPr>
              <a:t>Guds</a:t>
            </a:r>
            <a:br>
              <a:rPr kumimoji="0" lang="sv-SE" sz="9600" b="1" i="0" u="none" strike="noStrike" kern="1200" cap="none" spc="50" normalizeH="0" baseline="0" noProof="0" dirty="0">
                <a:ln w="9525" cmpd="sng">
                  <a:noFill/>
                  <a:prstDash val="solid"/>
                </a:ln>
                <a:solidFill>
                  <a:prstClr val="black"/>
                </a:solidFill>
                <a:effectLst>
                  <a:glow rad="127000">
                    <a:schemeClr val="accent6">
                      <a:lumMod val="60000"/>
                      <a:lumOff val="40000"/>
                    </a:schemeClr>
                  </a:glow>
                </a:effectLst>
                <a:uLnTx/>
                <a:uFillTx/>
                <a:latin typeface="+mn-lt"/>
                <a:ea typeface="+mn-ea"/>
                <a:cs typeface="+mn-cs"/>
              </a:rPr>
            </a:br>
            <a:r>
              <a:rPr kumimoji="0" lang="sv-SE" sz="9600" b="1" i="0" u="none" strike="noStrike" kern="1200" cap="none" spc="50" normalizeH="0" baseline="0" noProof="0" dirty="0">
                <a:ln w="9525" cmpd="sng">
                  <a:noFill/>
                  <a:prstDash val="solid"/>
                </a:ln>
                <a:solidFill>
                  <a:prstClr val="black"/>
                </a:solidFill>
                <a:effectLst>
                  <a:glow rad="127000">
                    <a:schemeClr val="accent6">
                      <a:lumMod val="60000"/>
                      <a:lumOff val="40000"/>
                    </a:schemeClr>
                  </a:glow>
                </a:effectLst>
                <a:uLnTx/>
                <a:uFillTx/>
                <a:latin typeface="+mn-lt"/>
                <a:ea typeface="+mn-ea"/>
                <a:cs typeface="+mn-cs"/>
              </a:rPr>
              <a:t>(st)järnkoll!</a:t>
            </a:r>
            <a:endParaRPr lang="sv-SE" sz="9600" dirty="0">
              <a:effectLst>
                <a:glow rad="127000">
                  <a:schemeClr val="accent6">
                    <a:lumMod val="60000"/>
                    <a:lumOff val="40000"/>
                  </a:schemeClr>
                </a:glow>
              </a:effectLst>
            </a:endParaRPr>
          </a:p>
        </p:txBody>
      </p:sp>
      <p:sp>
        <p:nvSpPr>
          <p:cNvPr id="2" name="Rubrik 1">
            <a:extLst>
              <a:ext uri="{FF2B5EF4-FFF2-40B4-BE49-F238E27FC236}">
                <a16:creationId xmlns:a16="http://schemas.microsoft.com/office/drawing/2014/main" id="{227C695C-7613-4729-9362-1127A5281370}"/>
              </a:ext>
            </a:extLst>
          </p:cNvPr>
          <p:cNvSpPr>
            <a:spLocks noGrp="1"/>
          </p:cNvSpPr>
          <p:nvPr>
            <p:ph type="title" hasCustomPrompt="1"/>
          </p:nvPr>
        </p:nvSpPr>
        <p:spPr>
          <a:xfrm>
            <a:off x="2113788" y="5684650"/>
            <a:ext cx="7964424" cy="956595"/>
          </a:xfrm>
          <a:prstGeom prst="rect">
            <a:avLst/>
          </a:prstGeom>
        </p:spPr>
        <p:txBody>
          <a:bodyPr lIns="0" tIns="0" rIns="0" bIns="0" anchor="ctr"/>
          <a:lstStyle>
            <a:lvl1pPr algn="ctr">
              <a:lnSpc>
                <a:spcPct val="100000"/>
              </a:lnSpc>
              <a:defRPr sz="5400" b="1">
                <a:solidFill>
                  <a:schemeClr val="accent6">
                    <a:lumMod val="60000"/>
                    <a:lumOff val="40000"/>
                  </a:schemeClr>
                </a:solidFill>
                <a:latin typeface="+mn-lt"/>
              </a:defRPr>
            </a:lvl1pPr>
          </a:lstStyle>
          <a:p>
            <a:r>
              <a:rPr lang="sv-SE" dirty="0"/>
              <a:t>x. Avsnittsrubrik</a:t>
            </a:r>
          </a:p>
        </p:txBody>
      </p:sp>
      <p:sp>
        <p:nvSpPr>
          <p:cNvPr id="7" name="Rektangel 6">
            <a:extLst>
              <a:ext uri="{FF2B5EF4-FFF2-40B4-BE49-F238E27FC236}">
                <a16:creationId xmlns:a16="http://schemas.microsoft.com/office/drawing/2014/main" id="{13D59A02-5201-4C6C-8253-D11C32783D45}"/>
              </a:ext>
            </a:extLst>
          </p:cNvPr>
          <p:cNvSpPr/>
          <p:nvPr userDrawn="1"/>
        </p:nvSpPr>
        <p:spPr>
          <a:xfrm>
            <a:off x="2215264" y="2972231"/>
            <a:ext cx="7184571" cy="743714"/>
          </a:xfrm>
          <a:prstGeom prst="rect">
            <a:avLst/>
          </a:prstGeom>
        </p:spPr>
        <p:txBody>
          <a:bodyPr wrap="none" lIns="432000">
            <a:noAutofit/>
          </a:bodyPr>
          <a:lstStyle/>
          <a:p>
            <a:pPr algn="ctr">
              <a:lnSpc>
                <a:spcPts val="5100"/>
              </a:lnSpc>
            </a:pPr>
            <a:r>
              <a:rPr kumimoji="0" lang="sv-SE" sz="4400" b="1" i="0" u="none" strike="noStrike" kern="1200" cap="none" spc="0" normalizeH="0" baseline="0" noProof="0" dirty="0">
                <a:ln>
                  <a:noFill/>
                </a:ln>
                <a:solidFill>
                  <a:prstClr val="white"/>
                </a:solidFill>
                <a:effectLst/>
                <a:uLnTx/>
                <a:uFillTx/>
                <a:latin typeface="+mn-lt"/>
                <a:ea typeface="+mn-ea"/>
                <a:cs typeface="+mn-cs"/>
              </a:rPr>
              <a:t>Frälsningsplanen skriven på himlavalvet</a:t>
            </a:r>
            <a:endParaRPr lang="sv-SE" dirty="0"/>
          </a:p>
        </p:txBody>
      </p:sp>
      <p:sp>
        <p:nvSpPr>
          <p:cNvPr id="4" name="Rektangel 3">
            <a:extLst>
              <a:ext uri="{FF2B5EF4-FFF2-40B4-BE49-F238E27FC236}">
                <a16:creationId xmlns:a16="http://schemas.microsoft.com/office/drawing/2014/main" id="{A1FD0E79-3F77-4768-B6E7-DE70D250C3AC}"/>
              </a:ext>
            </a:extLst>
          </p:cNvPr>
          <p:cNvSpPr/>
          <p:nvPr userDrawn="1"/>
        </p:nvSpPr>
        <p:spPr>
          <a:xfrm>
            <a:off x="4303683" y="4042370"/>
            <a:ext cx="3584635" cy="584775"/>
          </a:xfrm>
          <a:prstGeom prst="rect">
            <a:avLst/>
          </a:prstGeom>
        </p:spPr>
        <p:txBody>
          <a:bodyPr wrap="none">
            <a:spAutoFit/>
          </a:bodyPr>
          <a:lstStyle/>
          <a:p>
            <a:pPr algn="ctr"/>
            <a:r>
              <a:rPr lang="sv-SE" sz="3200" b="0" dirty="0">
                <a:solidFill>
                  <a:schemeClr val="bg1"/>
                </a:solidFill>
                <a:latin typeface="MV Boli" panose="02000500030200090000" pitchFamily="2" charset="0"/>
                <a:cs typeface="MV Boli" panose="02000500030200090000" pitchFamily="2" charset="0"/>
              </a:rPr>
              <a:t>Anders Gärdeborn</a:t>
            </a:r>
          </a:p>
        </p:txBody>
      </p:sp>
      <p:pic>
        <p:nvPicPr>
          <p:cNvPr id="8" name="Bildobjekt 7">
            <a:extLst>
              <a:ext uri="{FF2B5EF4-FFF2-40B4-BE49-F238E27FC236}">
                <a16:creationId xmlns:a16="http://schemas.microsoft.com/office/drawing/2014/main" id="{3BA7D2C7-CCFD-45DF-B9F1-AC10BF10DEE8}"/>
              </a:ext>
            </a:extLst>
          </p:cNvPr>
          <p:cNvPicPr>
            <a:picLocks noChangeAspect="1"/>
          </p:cNvPicPr>
          <p:nvPr userDrawn="1"/>
        </p:nvPicPr>
        <p:blipFill>
          <a:blip r:embed="rId3">
            <a:clrChange>
              <a:clrFrom>
                <a:srgbClr val="000000">
                  <a:alpha val="0"/>
                </a:srgbClr>
              </a:clrFrom>
              <a:clrTo>
                <a:srgbClr val="000000">
                  <a:alpha val="0"/>
                </a:srgbClr>
              </a:clrTo>
            </a:clrChange>
            <a:duotone>
              <a:schemeClr val="accent6">
                <a:shade val="45000"/>
                <a:satMod val="135000"/>
              </a:schemeClr>
              <a:prstClr val="white"/>
            </a:duotone>
          </a:blip>
          <a:stretch>
            <a:fillRect/>
          </a:stretch>
        </p:blipFill>
        <p:spPr>
          <a:xfrm>
            <a:off x="181154" y="5943449"/>
            <a:ext cx="1078994" cy="74371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1079902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8498E1E7-F099-4980-90AA-AD6774DB0D78}"/>
              </a:ext>
            </a:extLst>
          </p:cNvPr>
          <p:cNvSpPr/>
          <p:nvPr userDrawn="1"/>
        </p:nvSpPr>
        <p:spPr>
          <a:xfrm>
            <a:off x="0" y="0"/>
            <a:ext cx="12192000" cy="684000"/>
          </a:xfrm>
          <a:prstGeom prst="rect">
            <a:avLst/>
          </a:prstGeom>
          <a:gradFill flip="none" rotWithShape="1">
            <a:gsLst>
              <a:gs pos="29000">
                <a:schemeClr val="accent6">
                  <a:lumMod val="75000"/>
                </a:schemeClr>
              </a:gs>
              <a:gs pos="0">
                <a:schemeClr val="accent6">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46800" rIns="91421" bIns="46800" rtlCol="0" anchor="ctr"/>
          <a:lstStyle/>
          <a:p>
            <a:pPr algn="ctr"/>
            <a:endParaRPr lang="sv-SE" sz="1800" dirty="0"/>
          </a:p>
        </p:txBody>
      </p:sp>
      <p:sp>
        <p:nvSpPr>
          <p:cNvPr id="4" name="Rubrik 1">
            <a:extLst>
              <a:ext uri="{FF2B5EF4-FFF2-40B4-BE49-F238E27FC236}">
                <a16:creationId xmlns:a16="http://schemas.microsoft.com/office/drawing/2014/main" id="{06FBAE59-DDD0-467C-B13A-6F6CF0BCDFAA}"/>
              </a:ext>
            </a:extLst>
          </p:cNvPr>
          <p:cNvSpPr>
            <a:spLocks noGrp="1"/>
          </p:cNvSpPr>
          <p:nvPr>
            <p:ph type="title" hasCustomPrompt="1"/>
          </p:nvPr>
        </p:nvSpPr>
        <p:spPr>
          <a:xfrm>
            <a:off x="-2" y="0"/>
            <a:ext cx="11520000" cy="684000"/>
          </a:xfrm>
          <a:prstGeom prst="rect">
            <a:avLst/>
          </a:prstGeom>
        </p:spPr>
        <p:txBody>
          <a:bodyPr lIns="216000" tIns="46800" bIns="46800" anchor="ctr" anchorCtr="0"/>
          <a:lstStyle>
            <a:lvl1pPr algn="l" rtl="0" eaLnBrk="1" latinLnBrk="0" hangingPunct="1">
              <a:lnSpc>
                <a:spcPct val="100000"/>
              </a:lnSpc>
              <a:spcBef>
                <a:spcPct val="0"/>
              </a:spcBef>
              <a:buNone/>
              <a:defRPr kumimoji="0" lang="sv-SE" sz="4000" b="0" kern="1200" cap="none" spc="0" baseline="0" dirty="0">
                <a:ln>
                  <a:noFill/>
                </a:ln>
                <a:solidFill>
                  <a:schemeClr val="bg1"/>
                </a:solidFill>
                <a:effectLst>
                  <a:outerShdw blurRad="38100" dist="38100" dir="2700000" algn="tl">
                    <a:srgbClr val="000000">
                      <a:alpha val="43137"/>
                    </a:srgbClr>
                  </a:outerShdw>
                </a:effectLst>
                <a:latin typeface="Maiandra GD" panose="020E0502030308020204" pitchFamily="34" charset="0"/>
                <a:ea typeface="+mj-ea"/>
                <a:cs typeface="+mj-cs"/>
              </a:defRPr>
            </a:lvl1pPr>
          </a:lstStyle>
          <a:p>
            <a:r>
              <a:rPr lang="sv-SE" dirty="0"/>
              <a:t>Rubrik</a:t>
            </a:r>
          </a:p>
        </p:txBody>
      </p:sp>
      <p:sp>
        <p:nvSpPr>
          <p:cNvPr id="7" name="textruta 6">
            <a:extLst>
              <a:ext uri="{FF2B5EF4-FFF2-40B4-BE49-F238E27FC236}">
                <a16:creationId xmlns:a16="http://schemas.microsoft.com/office/drawing/2014/main" id="{0695494C-1512-46C0-BC6A-86F61A31B9B0}"/>
              </a:ext>
            </a:extLst>
          </p:cNvPr>
          <p:cNvSpPr txBox="1"/>
          <p:nvPr userDrawn="1"/>
        </p:nvSpPr>
        <p:spPr>
          <a:xfrm>
            <a:off x="9824449" y="42117"/>
            <a:ext cx="2345066" cy="584775"/>
          </a:xfrm>
          <a:prstGeom prst="rect">
            <a:avLst/>
          </a:prstGeom>
          <a:noFill/>
        </p:spPr>
        <p:txBody>
          <a:bodyPr wrap="none" tIns="0" bIns="0" rtlCol="0">
            <a:spAutoFit/>
          </a:bodyPr>
          <a:lstStyle>
            <a:defPPr>
              <a:defRPr lang="sv-SE"/>
            </a:defPPr>
            <a:lvl1pPr marL="0" algn="l" defTabSz="914209" rtl="0" eaLnBrk="1" latinLnBrk="0" hangingPunct="1">
              <a:defRPr sz="1800" kern="1200">
                <a:solidFill>
                  <a:schemeClr val="tx1"/>
                </a:solidFill>
                <a:latin typeface="+mn-lt"/>
                <a:ea typeface="+mn-ea"/>
                <a:cs typeface="+mn-cs"/>
              </a:defRPr>
            </a:lvl1pPr>
            <a:lvl2pPr marL="457103" algn="l" defTabSz="914209" rtl="0" eaLnBrk="1" latinLnBrk="0" hangingPunct="1">
              <a:defRPr sz="1800" kern="1200">
                <a:solidFill>
                  <a:schemeClr val="tx1"/>
                </a:solidFill>
                <a:latin typeface="+mn-lt"/>
                <a:ea typeface="+mn-ea"/>
                <a:cs typeface="+mn-cs"/>
              </a:defRPr>
            </a:lvl2pPr>
            <a:lvl3pPr marL="914209" algn="l" defTabSz="914209" rtl="0" eaLnBrk="1" latinLnBrk="0" hangingPunct="1">
              <a:defRPr sz="1800" kern="1200">
                <a:solidFill>
                  <a:schemeClr val="tx1"/>
                </a:solidFill>
                <a:latin typeface="+mn-lt"/>
                <a:ea typeface="+mn-ea"/>
                <a:cs typeface="+mn-cs"/>
              </a:defRPr>
            </a:lvl3pPr>
            <a:lvl4pPr marL="1371313" algn="l" defTabSz="914209" rtl="0" eaLnBrk="1" latinLnBrk="0" hangingPunct="1">
              <a:defRPr sz="1800" kern="1200">
                <a:solidFill>
                  <a:schemeClr val="tx1"/>
                </a:solidFill>
                <a:latin typeface="+mn-lt"/>
                <a:ea typeface="+mn-ea"/>
                <a:cs typeface="+mn-cs"/>
              </a:defRPr>
            </a:lvl4pPr>
            <a:lvl5pPr marL="1828417" algn="l" defTabSz="914209" rtl="0" eaLnBrk="1" latinLnBrk="0" hangingPunct="1">
              <a:defRPr sz="1800" kern="1200">
                <a:solidFill>
                  <a:schemeClr val="tx1"/>
                </a:solidFill>
                <a:latin typeface="+mn-lt"/>
                <a:ea typeface="+mn-ea"/>
                <a:cs typeface="+mn-cs"/>
              </a:defRPr>
            </a:lvl5pPr>
            <a:lvl6pPr marL="2285521" algn="l" defTabSz="914209" rtl="0" eaLnBrk="1" latinLnBrk="0" hangingPunct="1">
              <a:defRPr sz="1800" kern="1200">
                <a:solidFill>
                  <a:schemeClr val="tx1"/>
                </a:solidFill>
                <a:latin typeface="+mn-lt"/>
                <a:ea typeface="+mn-ea"/>
                <a:cs typeface="+mn-cs"/>
              </a:defRPr>
            </a:lvl6pPr>
            <a:lvl7pPr marL="2742625" algn="l" defTabSz="914209" rtl="0" eaLnBrk="1" latinLnBrk="0" hangingPunct="1">
              <a:defRPr sz="1800" kern="1200">
                <a:solidFill>
                  <a:schemeClr val="tx1"/>
                </a:solidFill>
                <a:latin typeface="+mn-lt"/>
                <a:ea typeface="+mn-ea"/>
                <a:cs typeface="+mn-cs"/>
              </a:defRPr>
            </a:lvl7pPr>
            <a:lvl8pPr marL="3199730" algn="l" defTabSz="914209" rtl="0" eaLnBrk="1" latinLnBrk="0" hangingPunct="1">
              <a:defRPr sz="1800" kern="1200">
                <a:solidFill>
                  <a:schemeClr val="tx1"/>
                </a:solidFill>
                <a:latin typeface="+mn-lt"/>
                <a:ea typeface="+mn-ea"/>
                <a:cs typeface="+mn-cs"/>
              </a:defRPr>
            </a:lvl8pPr>
            <a:lvl9pPr marL="3656833" algn="l" defTabSz="914209" rtl="0" eaLnBrk="1" latinLnBrk="0" hangingPunct="1">
              <a:defRPr sz="1800" kern="1200">
                <a:solidFill>
                  <a:schemeClr val="tx1"/>
                </a:solidFill>
                <a:latin typeface="+mn-lt"/>
                <a:ea typeface="+mn-ea"/>
                <a:cs typeface="+mn-cs"/>
              </a:defRPr>
            </a:lvl9pPr>
          </a:lstStyle>
          <a:p>
            <a:pPr algn="ctr"/>
            <a:r>
              <a:rPr lang="sv-SE" sz="2000" b="1" dirty="0"/>
              <a:t>Bibelkanalen</a:t>
            </a:r>
            <a:r>
              <a:rPr lang="sv-SE" dirty="0"/>
              <a:t> </a:t>
            </a:r>
            <a:r>
              <a:rPr lang="sv-SE" sz="1400" dirty="0"/>
              <a:t>(YouTube)</a:t>
            </a:r>
            <a:br>
              <a:rPr lang="sv-SE" sz="1400" dirty="0"/>
            </a:br>
            <a:r>
              <a:rPr lang="sv-SE" sz="1800" dirty="0"/>
              <a:t>www.gardeborn.se</a:t>
            </a:r>
            <a:endParaRPr lang="LID4096" sz="1800" dirty="0"/>
          </a:p>
        </p:txBody>
      </p:sp>
    </p:spTree>
    <p:extLst>
      <p:ext uri="{BB962C8B-B14F-4D97-AF65-F5344CB8AC3E}">
        <p14:creationId xmlns:p14="http://schemas.microsoft.com/office/powerpoint/2010/main" val="269277155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697284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6722739"/>
      </p:ext>
    </p:extLst>
  </p:cSld>
  <p:clrMap bg1="lt1" tx1="dk1" bg2="lt2" tx2="dk2" accent1="accent1" accent2="accent2" accent3="accent3" accent4="accent4" accent5="accent5" accent6="accent6" hlink="hlink" folHlink="folHlink"/>
  <p:sldLayoutIdLst>
    <p:sldLayoutId id="2147483701" r:id="rId1"/>
    <p:sldLayoutId id="2147483700" r:id="rId2"/>
    <p:sldLayoutId id="2147483699" r:id="rId3"/>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aiandra GD" panose="020E0502030308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xml"/><Relationship Id="rId1" Type="http://schemas.openxmlformats.org/officeDocument/2006/relationships/tags" Target="../tags/tag1.xml"/><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8.gi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En bild som visar oskärpa&#10;&#10;Automatiskt genererad beskrivning">
            <a:extLst>
              <a:ext uri="{FF2B5EF4-FFF2-40B4-BE49-F238E27FC236}">
                <a16:creationId xmlns:a16="http://schemas.microsoft.com/office/drawing/2014/main" id="{9EB6275B-3FEA-4B21-B90E-B614A1264D32}"/>
              </a:ext>
            </a:extLst>
          </p:cNvPr>
          <p:cNvPicPr>
            <a:picLocks noChangeAspect="1"/>
          </p:cNvPicPr>
          <p:nvPr/>
        </p:nvPicPr>
        <p:blipFill rotWithShape="1">
          <a:blip r:embed="rId3">
            <a:extLst>
              <a:ext uri="{28A0092B-C50C-407E-A947-70E740481C1C}">
                <a14:useLocalDpi xmlns:a14="http://schemas.microsoft.com/office/drawing/2010/main" val="0"/>
              </a:ext>
            </a:extLst>
          </a:blip>
          <a:srcRect b="6895"/>
          <a:stretch/>
        </p:blipFill>
        <p:spPr>
          <a:xfrm>
            <a:off x="0" y="0"/>
            <a:ext cx="12192001" cy="6858000"/>
          </a:xfrm>
          <a:prstGeom prst="rect">
            <a:avLst/>
          </a:prstGeom>
        </p:spPr>
      </p:pic>
      <p:sp>
        <p:nvSpPr>
          <p:cNvPr id="6" name="Rektangel 5">
            <a:extLst>
              <a:ext uri="{FF2B5EF4-FFF2-40B4-BE49-F238E27FC236}">
                <a16:creationId xmlns:a16="http://schemas.microsoft.com/office/drawing/2014/main" id="{E2FEC184-0B65-46B4-BDCA-116A0F59F24C}"/>
              </a:ext>
            </a:extLst>
          </p:cNvPr>
          <p:cNvSpPr/>
          <p:nvPr/>
        </p:nvSpPr>
        <p:spPr>
          <a:xfrm>
            <a:off x="8579049" y="2024283"/>
            <a:ext cx="2821605" cy="1446550"/>
          </a:xfrm>
          <a:prstGeom prst="rect">
            <a:avLst/>
          </a:prstGeom>
        </p:spPr>
        <p:txBody>
          <a:bodyPr wrap="none">
            <a:spAutoFit/>
          </a:bodyPr>
          <a:lstStyle/>
          <a:p>
            <a:pPr algn="ctr"/>
            <a:r>
              <a:rPr lang="sv-SE" sz="4400" b="0" dirty="0">
                <a:solidFill>
                  <a:schemeClr val="bg1"/>
                </a:solidFill>
                <a:latin typeface="MV Boli" panose="02000500030200090000" pitchFamily="2" charset="0"/>
                <a:cs typeface="MV Boli" panose="02000500030200090000" pitchFamily="2" charset="0"/>
              </a:rPr>
              <a:t>Anders</a:t>
            </a:r>
            <a:br>
              <a:rPr lang="sv-SE" sz="4400" b="0" dirty="0">
                <a:solidFill>
                  <a:schemeClr val="bg1"/>
                </a:solidFill>
                <a:latin typeface="MV Boli" panose="02000500030200090000" pitchFamily="2" charset="0"/>
                <a:cs typeface="MV Boli" panose="02000500030200090000" pitchFamily="2" charset="0"/>
              </a:rPr>
            </a:br>
            <a:r>
              <a:rPr lang="sv-SE" sz="4400" b="0" dirty="0">
                <a:solidFill>
                  <a:schemeClr val="bg1"/>
                </a:solidFill>
                <a:latin typeface="MV Boli" panose="02000500030200090000" pitchFamily="2" charset="0"/>
                <a:cs typeface="MV Boli" panose="02000500030200090000" pitchFamily="2" charset="0"/>
              </a:rPr>
              <a:t>Gärdeborn</a:t>
            </a:r>
          </a:p>
        </p:txBody>
      </p:sp>
      <p:pic>
        <p:nvPicPr>
          <p:cNvPr id="7" name="Bildobjekt 6">
            <a:extLst>
              <a:ext uri="{FF2B5EF4-FFF2-40B4-BE49-F238E27FC236}">
                <a16:creationId xmlns:a16="http://schemas.microsoft.com/office/drawing/2014/main" id="{AE400F43-7C0A-44FE-84CA-7943A598B13B}"/>
              </a:ext>
            </a:extLst>
          </p:cNvPr>
          <p:cNvPicPr>
            <a:picLocks noChangeAspect="1"/>
          </p:cNvPicPr>
          <p:nvPr/>
        </p:nvPicPr>
        <p:blipFill>
          <a:blip r:embed="rId4">
            <a:clrChange>
              <a:clrFrom>
                <a:srgbClr val="000000">
                  <a:alpha val="0"/>
                </a:srgbClr>
              </a:clrFrom>
              <a:clrTo>
                <a:srgbClr val="000000">
                  <a:alpha val="0"/>
                </a:srgbClr>
              </a:clrTo>
            </a:clrChange>
            <a:duotone>
              <a:prstClr val="black"/>
              <a:srgbClr val="66FF33">
                <a:tint val="45000"/>
                <a:satMod val="400000"/>
              </a:srgbClr>
            </a:duotone>
            <a:extLst>
              <a:ext uri="{BEBA8EAE-BF5A-486C-A8C5-ECC9F3942E4B}">
                <a14:imgProps xmlns:a14="http://schemas.microsoft.com/office/drawing/2010/main">
                  <a14:imgLayer r:embed="rId5">
                    <a14:imgEffect>
                      <a14:sharpenSoften amount="50000"/>
                    </a14:imgEffect>
                    <a14:imgEffect>
                      <a14:colorTemperature colorTemp="11200"/>
                    </a14:imgEffect>
                    <a14:imgEffect>
                      <a14:saturation sat="0"/>
                    </a14:imgEffect>
                    <a14:imgEffect>
                      <a14:brightnessContrast bright="40000"/>
                    </a14:imgEffect>
                  </a14:imgLayer>
                </a14:imgProps>
              </a:ext>
            </a:extLst>
          </a:blip>
          <a:stretch>
            <a:fillRect/>
          </a:stretch>
        </p:blipFill>
        <p:spPr>
          <a:xfrm>
            <a:off x="181154" y="5943449"/>
            <a:ext cx="1078994" cy="743714"/>
          </a:xfrm>
          <a:prstGeom prst="rect">
            <a:avLst/>
          </a:prstGeom>
          <a:noFill/>
          <a:ln>
            <a:noFill/>
          </a:ln>
          <a:effectLst>
            <a:outerShdw blurRad="50800" dist="38100" dir="2700000" algn="tl" rotWithShape="0">
              <a:prstClr val="black">
                <a:alpha val="40000"/>
              </a:prstClr>
            </a:outerShdw>
          </a:effectLst>
        </p:spPr>
      </p:pic>
      <p:sp>
        <p:nvSpPr>
          <p:cNvPr id="12" name="Rektangel 11">
            <a:extLst>
              <a:ext uri="{FF2B5EF4-FFF2-40B4-BE49-F238E27FC236}">
                <a16:creationId xmlns:a16="http://schemas.microsoft.com/office/drawing/2014/main" id="{BF36B8BD-AEE4-4031-A0FD-96FB148C6808}"/>
              </a:ext>
            </a:extLst>
          </p:cNvPr>
          <p:cNvSpPr/>
          <p:nvPr/>
        </p:nvSpPr>
        <p:spPr>
          <a:xfrm>
            <a:off x="691635" y="449215"/>
            <a:ext cx="10808731" cy="1081002"/>
          </a:xfrm>
          <a:prstGeom prst="rect">
            <a:avLst/>
          </a:prstGeom>
        </p:spPr>
        <p:txBody>
          <a:bodyPr wrap="square" lIns="0" rIns="0">
            <a:spAutoFit/>
          </a:bodyPr>
          <a:lstStyle/>
          <a:p>
            <a:pPr marR="0" lvl="0" algn="ctr" defTabSz="914400" rtl="0" eaLnBrk="1" fontAlgn="auto" latinLnBrk="0" hangingPunct="1">
              <a:lnSpc>
                <a:spcPts val="6900"/>
              </a:lnSpc>
              <a:spcBef>
                <a:spcPts val="0"/>
              </a:spcBef>
              <a:spcAft>
                <a:spcPts val="0"/>
              </a:spcAft>
              <a:buClrTx/>
              <a:buSzTx/>
              <a:buFont typeface="Arial" panose="020B0604020202020204" pitchFamily="34" charset="0"/>
              <a:buNone/>
              <a:defRPr/>
            </a:pPr>
            <a:r>
              <a:rPr kumimoji="0" lang="sv-SE" sz="8800" b="1" i="0" u="none" strike="noStrike" kern="1200" cap="none" spc="50" normalizeH="0" baseline="0" noProof="0" dirty="0">
                <a:ln w="9525" cmpd="sng">
                  <a:noFill/>
                  <a:prstDash val="solid"/>
                </a:ln>
                <a:solidFill>
                  <a:prstClr val="black"/>
                </a:solidFill>
                <a:effectLst>
                  <a:glow rad="127000">
                    <a:srgbClr val="66FF33"/>
                  </a:glow>
                </a:effectLst>
                <a:uLnTx/>
                <a:uFillTx/>
                <a:latin typeface="+mn-lt"/>
                <a:ea typeface="+mn-ea"/>
                <a:cs typeface="+mn-cs"/>
              </a:rPr>
              <a:t>Utkorelse </a:t>
            </a:r>
            <a:r>
              <a:rPr lang="sv-SE" sz="3600" b="1" spc="50" dirty="0">
                <a:ln w="9525" cmpd="sng">
                  <a:noFill/>
                  <a:prstDash val="solid"/>
                </a:ln>
                <a:solidFill>
                  <a:prstClr val="black"/>
                </a:solidFill>
                <a:effectLst>
                  <a:glow rad="127000">
                    <a:srgbClr val="66FF33"/>
                  </a:glow>
                </a:effectLst>
              </a:rPr>
              <a:t>eller</a:t>
            </a:r>
            <a:r>
              <a:rPr lang="sv-SE" sz="8800" b="1" spc="50" dirty="0">
                <a:ln w="9525" cmpd="sng">
                  <a:noFill/>
                  <a:prstDash val="solid"/>
                </a:ln>
                <a:solidFill>
                  <a:prstClr val="black"/>
                </a:solidFill>
                <a:effectLst>
                  <a:glow rad="127000">
                    <a:srgbClr val="66FF33"/>
                  </a:glow>
                </a:effectLst>
              </a:rPr>
              <a:t> </a:t>
            </a:r>
            <a:r>
              <a:rPr kumimoji="0" lang="sv-SE" sz="8800" b="1" i="0" u="none" strike="noStrike" kern="1200" cap="none" spc="50" normalizeH="0" baseline="0" noProof="0" dirty="0">
                <a:ln w="9525" cmpd="sng">
                  <a:noFill/>
                  <a:prstDash val="solid"/>
                </a:ln>
                <a:solidFill>
                  <a:prstClr val="black"/>
                </a:solidFill>
                <a:effectLst>
                  <a:glow rad="127000">
                    <a:srgbClr val="66FF33"/>
                  </a:glow>
                </a:effectLst>
                <a:uLnTx/>
                <a:uFillTx/>
                <a:latin typeface="+mn-lt"/>
                <a:ea typeface="+mn-ea"/>
                <a:cs typeface="+mn-cs"/>
              </a:rPr>
              <a:t>Fri vilja </a:t>
            </a:r>
            <a:r>
              <a:rPr lang="sv-SE" sz="9600" b="1" spc="50" dirty="0">
                <a:ln w="9525" cmpd="sng">
                  <a:noFill/>
                  <a:prstDash val="solid"/>
                </a:ln>
                <a:solidFill>
                  <a:prstClr val="black"/>
                </a:solidFill>
                <a:effectLst>
                  <a:glow rad="127000">
                    <a:srgbClr val="66FF33"/>
                  </a:glow>
                </a:effectLst>
              </a:rPr>
              <a:t>?</a:t>
            </a:r>
            <a:endParaRPr lang="sv-SE" sz="9600" dirty="0">
              <a:effectLst>
                <a:glow rad="127000">
                  <a:srgbClr val="66FF33"/>
                </a:glow>
              </a:effectLst>
            </a:endParaRPr>
          </a:p>
        </p:txBody>
      </p:sp>
    </p:spTree>
    <p:custDataLst>
      <p:tags r:id="rId1"/>
    </p:custDataLst>
    <p:extLst>
      <p:ext uri="{BB962C8B-B14F-4D97-AF65-F5344CB8AC3E}">
        <p14:creationId xmlns:p14="http://schemas.microsoft.com/office/powerpoint/2010/main" val="141317013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B8588E-4325-4BD8-AA8D-3F57C224FE29}"/>
              </a:ext>
            </a:extLst>
          </p:cNvPr>
          <p:cNvSpPr>
            <a:spLocks noGrp="1"/>
          </p:cNvSpPr>
          <p:nvPr>
            <p:ph type="title"/>
          </p:nvPr>
        </p:nvSpPr>
        <p:spPr/>
        <p:txBody>
          <a:bodyPr/>
          <a:lstStyle/>
          <a:p>
            <a:r>
              <a:rPr lang="sv-SE" dirty="0"/>
              <a:t>Petrus om utväljandet</a:t>
            </a:r>
            <a:endParaRPr lang="LID4096" dirty="0"/>
          </a:p>
        </p:txBody>
      </p:sp>
      <p:sp>
        <p:nvSpPr>
          <p:cNvPr id="8" name="textruta 7">
            <a:extLst>
              <a:ext uri="{FF2B5EF4-FFF2-40B4-BE49-F238E27FC236}">
                <a16:creationId xmlns:a16="http://schemas.microsoft.com/office/drawing/2014/main" id="{42A67D6C-A09B-4519-8361-24D25C63B71B}"/>
              </a:ext>
            </a:extLst>
          </p:cNvPr>
          <p:cNvSpPr txBox="1"/>
          <p:nvPr/>
        </p:nvSpPr>
        <p:spPr>
          <a:xfrm>
            <a:off x="0" y="747600"/>
            <a:ext cx="10506075" cy="3631763"/>
          </a:xfrm>
          <a:prstGeom prst="rect">
            <a:avLst/>
          </a:prstGeom>
          <a:noFill/>
        </p:spPr>
        <p:txBody>
          <a:bodyPr wrap="square" lIns="180000">
            <a:spAutoFit/>
          </a:bodyPr>
          <a:lstStyle/>
          <a:p>
            <a:pPr>
              <a:spcBef>
                <a:spcPts val="600"/>
              </a:spcBef>
            </a:pPr>
            <a:r>
              <a:rPr lang="sv-SE" sz="2000" dirty="0">
                <a:solidFill>
                  <a:srgbClr val="C00000"/>
                </a:solidFill>
              </a:rPr>
              <a:t>Från Petrus, Jesu Kristi apostel. Till de </a:t>
            </a:r>
            <a:r>
              <a:rPr lang="sv-SE" sz="2000" b="1" i="1" dirty="0">
                <a:solidFill>
                  <a:srgbClr val="C00000"/>
                </a:solidFill>
              </a:rPr>
              <a:t>utvalda</a:t>
            </a:r>
            <a:r>
              <a:rPr lang="sv-SE" sz="2000" i="1" dirty="0"/>
              <a:t> </a:t>
            </a:r>
            <a:r>
              <a:rPr lang="sv-SE" sz="2000" i="1" dirty="0">
                <a:solidFill>
                  <a:schemeClr val="bg1"/>
                </a:solidFill>
              </a:rPr>
              <a:t>[adjektiv]</a:t>
            </a:r>
            <a:r>
              <a:rPr lang="sv-SE" sz="2000" dirty="0">
                <a:solidFill>
                  <a:schemeClr val="bg1"/>
                </a:solidFill>
              </a:rPr>
              <a:t> </a:t>
            </a:r>
            <a:r>
              <a:rPr lang="sv-SE" sz="2000" i="1" dirty="0">
                <a:solidFill>
                  <a:srgbClr val="C00000"/>
                </a:solidFill>
              </a:rPr>
              <a:t>som lever utspridda som främlingar</a:t>
            </a:r>
          </a:p>
          <a:p>
            <a:r>
              <a:rPr lang="sv-SE" sz="2000" i="1" dirty="0">
                <a:solidFill>
                  <a:schemeClr val="bg1"/>
                </a:solidFill>
              </a:rPr>
              <a:t>främlingarna utspridda</a:t>
            </a:r>
            <a:r>
              <a:rPr lang="sv-SE" sz="2000" dirty="0">
                <a:solidFill>
                  <a:schemeClr val="bg1"/>
                </a:solidFill>
              </a:rPr>
              <a:t> </a:t>
            </a:r>
            <a:r>
              <a:rPr lang="sv-SE" sz="2000" dirty="0">
                <a:solidFill>
                  <a:srgbClr val="C00000"/>
                </a:solidFill>
              </a:rPr>
              <a:t>i Pontus, Galatien, Kappadokien, Asien och Bitynien.</a:t>
            </a:r>
          </a:p>
          <a:p>
            <a:pPr>
              <a:spcBef>
                <a:spcPts val="1200"/>
              </a:spcBef>
            </a:pPr>
            <a:r>
              <a:rPr lang="sv-SE" sz="2000" dirty="0">
                <a:solidFill>
                  <a:srgbClr val="C00000"/>
                </a:solidFill>
              </a:rPr>
              <a:t>Ni är </a:t>
            </a:r>
            <a:r>
              <a:rPr lang="sv-SE" sz="2000" b="1" i="1" dirty="0">
                <a:solidFill>
                  <a:srgbClr val="C00000"/>
                </a:solidFill>
              </a:rPr>
              <a:t>förutbestämda</a:t>
            </a:r>
            <a:r>
              <a:rPr lang="sv-SE" sz="2000" b="1" dirty="0">
                <a:solidFill>
                  <a:srgbClr val="C00000"/>
                </a:solidFill>
              </a:rPr>
              <a:t> </a:t>
            </a:r>
            <a:r>
              <a:rPr lang="sv-SE" sz="2000" b="1" i="1" dirty="0">
                <a:solidFill>
                  <a:schemeClr val="bg1"/>
                </a:solidFill>
              </a:rPr>
              <a:t>förut/tidigare kända</a:t>
            </a:r>
            <a:r>
              <a:rPr lang="sv-SE" sz="2000" dirty="0">
                <a:solidFill>
                  <a:schemeClr val="bg1"/>
                </a:solidFill>
              </a:rPr>
              <a:t> </a:t>
            </a:r>
          </a:p>
          <a:p>
            <a:r>
              <a:rPr lang="sv-SE" sz="2000" dirty="0">
                <a:solidFill>
                  <a:srgbClr val="C00000"/>
                </a:solidFill>
              </a:rPr>
              <a:t>av Gud Fadern och helgade genom Anden till lydnad och rening med Jesu Kristi blod. </a:t>
            </a:r>
            <a:r>
              <a:rPr lang="sv-SE" sz="1600" dirty="0"/>
              <a:t>(1 Pet 1:1-2)</a:t>
            </a:r>
          </a:p>
          <a:p>
            <a:pPr>
              <a:spcBef>
                <a:spcPts val="1200"/>
              </a:spcBef>
            </a:pPr>
            <a:r>
              <a:rPr lang="sv-SE" sz="2000" dirty="0">
                <a:solidFill>
                  <a:schemeClr val="bg1"/>
                </a:solidFill>
              </a:rPr>
              <a:t>Petrus talar inte om ”utvalda” </a:t>
            </a:r>
            <a:r>
              <a:rPr lang="sv-SE" sz="2000" i="1" u="sng" dirty="0">
                <a:solidFill>
                  <a:schemeClr val="bg1"/>
                </a:solidFill>
              </a:rPr>
              <a:t>individer</a:t>
            </a:r>
            <a:r>
              <a:rPr lang="sv-SE" sz="2000" dirty="0">
                <a:solidFill>
                  <a:schemeClr val="bg1"/>
                </a:solidFill>
              </a:rPr>
              <a:t>, utan om ett utvalt </a:t>
            </a:r>
            <a:r>
              <a:rPr lang="sv-SE" sz="2000" i="1" u="sng" dirty="0">
                <a:solidFill>
                  <a:schemeClr val="bg1"/>
                </a:solidFill>
              </a:rPr>
              <a:t>folk</a:t>
            </a:r>
            <a:r>
              <a:rPr lang="sv-SE" sz="2000" dirty="0">
                <a:solidFill>
                  <a:schemeClr val="bg1"/>
                </a:solidFill>
              </a:rPr>
              <a:t>:</a:t>
            </a:r>
          </a:p>
          <a:p>
            <a:r>
              <a:rPr lang="sv-SE" sz="2000" dirty="0">
                <a:solidFill>
                  <a:srgbClr val="C00000"/>
                </a:solidFill>
              </a:rPr>
              <a:t>Ni är ett </a:t>
            </a:r>
            <a:r>
              <a:rPr lang="sv-SE" sz="2000" b="1" i="1" dirty="0">
                <a:solidFill>
                  <a:srgbClr val="C00000"/>
                </a:solidFill>
              </a:rPr>
              <a:t>utvalt </a:t>
            </a:r>
            <a:r>
              <a:rPr lang="sv-SE" sz="2000" i="1" dirty="0">
                <a:solidFill>
                  <a:srgbClr val="C00000"/>
                </a:solidFill>
              </a:rPr>
              <a:t>släkte</a:t>
            </a:r>
            <a:r>
              <a:rPr lang="sv-SE" sz="2000" dirty="0">
                <a:solidFill>
                  <a:srgbClr val="C00000"/>
                </a:solidFill>
              </a:rPr>
              <a:t>, ett kungligt prästerskap, ett heligt </a:t>
            </a:r>
            <a:r>
              <a:rPr lang="sv-SE" sz="2000" i="1" dirty="0">
                <a:solidFill>
                  <a:srgbClr val="C00000"/>
                </a:solidFill>
              </a:rPr>
              <a:t>folk</a:t>
            </a:r>
            <a:r>
              <a:rPr lang="sv-SE" sz="2000" dirty="0">
                <a:solidFill>
                  <a:srgbClr val="C00000"/>
                </a:solidFill>
              </a:rPr>
              <a:t>, ett Guds eget </a:t>
            </a:r>
            <a:r>
              <a:rPr lang="sv-SE" sz="2000" i="1" dirty="0">
                <a:solidFill>
                  <a:srgbClr val="C00000"/>
                </a:solidFill>
              </a:rPr>
              <a:t>folk</a:t>
            </a:r>
            <a:r>
              <a:rPr lang="sv-SE" sz="2000" dirty="0">
                <a:solidFill>
                  <a:srgbClr val="C00000"/>
                </a:solidFill>
              </a:rPr>
              <a:t> för att förkunna hans härliga gärningar, han som har </a:t>
            </a:r>
            <a:r>
              <a:rPr lang="sv-SE" sz="2000" b="1" i="1" dirty="0">
                <a:solidFill>
                  <a:srgbClr val="C00000"/>
                </a:solidFill>
              </a:rPr>
              <a:t>kallat</a:t>
            </a:r>
            <a:r>
              <a:rPr lang="sv-SE" sz="2000" dirty="0">
                <a:solidFill>
                  <a:srgbClr val="C00000"/>
                </a:solidFill>
              </a:rPr>
              <a:t> er från mörkret till sitt underbara ljus.</a:t>
            </a:r>
            <a:r>
              <a:rPr lang="sv-SE" sz="2000" dirty="0"/>
              <a:t> </a:t>
            </a:r>
            <a:r>
              <a:rPr lang="sv-SE" sz="1600" dirty="0"/>
              <a:t>(1 Pet 2:9)</a:t>
            </a:r>
            <a:endParaRPr lang="LID4096" sz="1600" dirty="0"/>
          </a:p>
          <a:p>
            <a:pPr>
              <a:spcBef>
                <a:spcPts val="1200"/>
              </a:spcBef>
            </a:pPr>
            <a:r>
              <a:rPr lang="sv-SE" sz="2000" dirty="0">
                <a:solidFill>
                  <a:schemeClr val="bg1"/>
                </a:solidFill>
              </a:rPr>
              <a:t>Vi uppmanas att vårda vår utkorelse:</a:t>
            </a:r>
          </a:p>
          <a:p>
            <a:r>
              <a:rPr lang="sv-SE" sz="2000" dirty="0">
                <a:solidFill>
                  <a:srgbClr val="C00000"/>
                </a:solidFill>
              </a:rPr>
              <a:t>Var därför desto ivrigare, bröder, att </a:t>
            </a:r>
            <a:r>
              <a:rPr lang="sv-SE" sz="2000" i="1" dirty="0">
                <a:solidFill>
                  <a:srgbClr val="C00000"/>
                </a:solidFill>
              </a:rPr>
              <a:t>befästa</a:t>
            </a:r>
            <a:r>
              <a:rPr lang="sv-SE" sz="2000" dirty="0">
                <a:solidFill>
                  <a:srgbClr val="C00000"/>
                </a:solidFill>
              </a:rPr>
              <a:t> er </a:t>
            </a:r>
            <a:r>
              <a:rPr lang="sv-SE" sz="2000" b="1" i="1" dirty="0">
                <a:solidFill>
                  <a:srgbClr val="C00000"/>
                </a:solidFill>
              </a:rPr>
              <a:t>kallelse</a:t>
            </a:r>
            <a:r>
              <a:rPr lang="sv-SE" sz="2000" dirty="0">
                <a:solidFill>
                  <a:srgbClr val="C00000"/>
                </a:solidFill>
              </a:rPr>
              <a:t> och </a:t>
            </a:r>
            <a:r>
              <a:rPr lang="sv-SE" sz="2000" b="1" i="1" dirty="0">
                <a:solidFill>
                  <a:srgbClr val="C00000"/>
                </a:solidFill>
              </a:rPr>
              <a:t>utkorelse</a:t>
            </a:r>
            <a:r>
              <a:rPr lang="sv-SE" sz="2000" dirty="0">
                <a:solidFill>
                  <a:srgbClr val="C00000"/>
                </a:solidFill>
              </a:rPr>
              <a:t>. Gör ni det ska ni aldrig någonsin falla. </a:t>
            </a:r>
            <a:r>
              <a:rPr lang="sv-SE" sz="1600" dirty="0"/>
              <a:t>(2 Pet 1:10)</a:t>
            </a:r>
            <a:endParaRPr lang="LID4096" sz="2000" dirty="0"/>
          </a:p>
        </p:txBody>
      </p:sp>
      <p:sp>
        <p:nvSpPr>
          <p:cNvPr id="17" name="textruta 16">
            <a:extLst>
              <a:ext uri="{FF2B5EF4-FFF2-40B4-BE49-F238E27FC236}">
                <a16:creationId xmlns:a16="http://schemas.microsoft.com/office/drawing/2014/main" id="{126C65C8-25E9-4961-84F2-98FE15673B33}"/>
              </a:ext>
            </a:extLst>
          </p:cNvPr>
          <p:cNvSpPr txBox="1"/>
          <p:nvPr/>
        </p:nvSpPr>
        <p:spPr>
          <a:xfrm>
            <a:off x="0" y="747600"/>
            <a:ext cx="10506075" cy="3631763"/>
          </a:xfrm>
          <a:prstGeom prst="rect">
            <a:avLst/>
          </a:prstGeom>
          <a:noFill/>
        </p:spPr>
        <p:txBody>
          <a:bodyPr wrap="square" lIns="180000">
            <a:spAutoFit/>
          </a:bodyPr>
          <a:lstStyle/>
          <a:p>
            <a:pPr>
              <a:spcBef>
                <a:spcPts val="600"/>
              </a:spcBef>
            </a:pPr>
            <a:r>
              <a:rPr lang="sv-SE" sz="2000" dirty="0">
                <a:solidFill>
                  <a:srgbClr val="C00000"/>
                </a:solidFill>
              </a:rPr>
              <a:t>Från Petrus, Jesu Kristi apostel. Till de </a:t>
            </a:r>
            <a:r>
              <a:rPr lang="sv-SE" sz="2000" b="1" i="1" dirty="0">
                <a:solidFill>
                  <a:srgbClr val="C00000"/>
                </a:solidFill>
              </a:rPr>
              <a:t>utvalda</a:t>
            </a:r>
            <a:r>
              <a:rPr lang="sv-SE" sz="2000" i="1" dirty="0"/>
              <a:t> [adjektiv]</a:t>
            </a:r>
            <a:r>
              <a:rPr lang="sv-SE" sz="2000" dirty="0">
                <a:solidFill>
                  <a:srgbClr val="C00000"/>
                </a:solidFill>
              </a:rPr>
              <a:t> </a:t>
            </a:r>
            <a:r>
              <a:rPr lang="sv-SE" sz="2000" i="1" strike="sngStrike" dirty="0">
                <a:solidFill>
                  <a:srgbClr val="C00000"/>
                </a:solidFill>
              </a:rPr>
              <a:t>som lever utspridda som främlingar</a:t>
            </a:r>
          </a:p>
          <a:p>
            <a:r>
              <a:rPr lang="sv-SE" sz="2000" i="1" dirty="0">
                <a:solidFill>
                  <a:srgbClr val="C00000"/>
                </a:solidFill>
              </a:rPr>
              <a:t>främlingarna utspridda</a:t>
            </a:r>
            <a:r>
              <a:rPr lang="sv-SE" sz="2000" dirty="0">
                <a:solidFill>
                  <a:srgbClr val="C00000"/>
                </a:solidFill>
              </a:rPr>
              <a:t> i Pontus, Galatien, Kappadokien, Asien och Bitynien.</a:t>
            </a:r>
          </a:p>
          <a:p>
            <a:pPr>
              <a:spcBef>
                <a:spcPts val="1200"/>
              </a:spcBef>
            </a:pPr>
            <a:r>
              <a:rPr lang="sv-SE" sz="2000" dirty="0">
                <a:solidFill>
                  <a:srgbClr val="C00000"/>
                </a:solidFill>
              </a:rPr>
              <a:t>Ni är </a:t>
            </a:r>
            <a:r>
              <a:rPr lang="sv-SE" sz="2000" b="1" i="1" strike="sngStrike" dirty="0">
                <a:solidFill>
                  <a:srgbClr val="C00000"/>
                </a:solidFill>
              </a:rPr>
              <a:t>förutbestämda</a:t>
            </a:r>
            <a:r>
              <a:rPr lang="sv-SE" sz="2000" b="1" dirty="0">
                <a:solidFill>
                  <a:srgbClr val="C00000"/>
                </a:solidFill>
              </a:rPr>
              <a:t> </a:t>
            </a:r>
            <a:r>
              <a:rPr lang="sv-SE" sz="2000" b="1" i="1" dirty="0">
                <a:solidFill>
                  <a:srgbClr val="C00000"/>
                </a:solidFill>
              </a:rPr>
              <a:t>förut/tidigare kända</a:t>
            </a:r>
            <a:r>
              <a:rPr lang="sv-SE" sz="2000" dirty="0">
                <a:solidFill>
                  <a:srgbClr val="C00000"/>
                </a:solidFill>
              </a:rPr>
              <a:t> </a:t>
            </a:r>
          </a:p>
          <a:p>
            <a:r>
              <a:rPr lang="sv-SE" sz="2000" dirty="0">
                <a:solidFill>
                  <a:srgbClr val="C00000"/>
                </a:solidFill>
              </a:rPr>
              <a:t>av Gud Fadern och helgade genom Anden till lydnad och rening med Jesu Kristi blod. </a:t>
            </a:r>
            <a:r>
              <a:rPr lang="sv-SE" sz="1600" dirty="0"/>
              <a:t>(1 Pet 1:1-2)</a:t>
            </a:r>
          </a:p>
          <a:p>
            <a:pPr>
              <a:spcBef>
                <a:spcPts val="1200"/>
              </a:spcBef>
            </a:pPr>
            <a:r>
              <a:rPr lang="sv-SE" sz="2000" dirty="0"/>
              <a:t>Petrus talar inte om ”utvalda” </a:t>
            </a:r>
            <a:r>
              <a:rPr lang="sv-SE" sz="2000" i="1" u="sng" dirty="0"/>
              <a:t>individer</a:t>
            </a:r>
            <a:r>
              <a:rPr lang="sv-SE" sz="2000" dirty="0"/>
              <a:t>, utan om ett utvalt </a:t>
            </a:r>
            <a:r>
              <a:rPr lang="sv-SE" sz="2000" i="1" u="sng" dirty="0"/>
              <a:t>folk</a:t>
            </a:r>
            <a:r>
              <a:rPr lang="sv-SE" sz="2000" dirty="0"/>
              <a:t>:</a:t>
            </a:r>
          </a:p>
          <a:p>
            <a:r>
              <a:rPr lang="sv-SE" sz="2000" dirty="0">
                <a:solidFill>
                  <a:srgbClr val="C00000"/>
                </a:solidFill>
              </a:rPr>
              <a:t>Ni är ett </a:t>
            </a:r>
            <a:r>
              <a:rPr lang="sv-SE" sz="2000" b="1" i="1" dirty="0">
                <a:solidFill>
                  <a:srgbClr val="C00000"/>
                </a:solidFill>
              </a:rPr>
              <a:t>utvalt </a:t>
            </a:r>
            <a:r>
              <a:rPr lang="sv-SE" sz="2000" i="1" u="sng" dirty="0">
                <a:solidFill>
                  <a:srgbClr val="C00000"/>
                </a:solidFill>
              </a:rPr>
              <a:t>släkte</a:t>
            </a:r>
            <a:r>
              <a:rPr lang="sv-SE" sz="2000" dirty="0">
                <a:solidFill>
                  <a:srgbClr val="C00000"/>
                </a:solidFill>
              </a:rPr>
              <a:t>, ett kungligt prästerskap, ett heligt </a:t>
            </a:r>
            <a:r>
              <a:rPr lang="sv-SE" sz="2000" i="1" u="sng" dirty="0">
                <a:solidFill>
                  <a:srgbClr val="C00000"/>
                </a:solidFill>
              </a:rPr>
              <a:t>folk</a:t>
            </a:r>
            <a:r>
              <a:rPr lang="sv-SE" sz="2000" dirty="0">
                <a:solidFill>
                  <a:srgbClr val="C00000"/>
                </a:solidFill>
              </a:rPr>
              <a:t>, ett Guds eget </a:t>
            </a:r>
            <a:r>
              <a:rPr lang="sv-SE" sz="2000" i="1" u="sng" dirty="0">
                <a:solidFill>
                  <a:srgbClr val="C00000"/>
                </a:solidFill>
              </a:rPr>
              <a:t>folk</a:t>
            </a:r>
            <a:r>
              <a:rPr lang="sv-SE" sz="2000" dirty="0">
                <a:solidFill>
                  <a:srgbClr val="C00000"/>
                </a:solidFill>
              </a:rPr>
              <a:t> för att förkunna hans härliga gärningar, han som har </a:t>
            </a:r>
            <a:r>
              <a:rPr lang="sv-SE" sz="2000" b="1" i="1" dirty="0">
                <a:solidFill>
                  <a:srgbClr val="C00000"/>
                </a:solidFill>
              </a:rPr>
              <a:t>kallat</a:t>
            </a:r>
            <a:r>
              <a:rPr lang="sv-SE" sz="2000" dirty="0">
                <a:solidFill>
                  <a:srgbClr val="C00000"/>
                </a:solidFill>
              </a:rPr>
              <a:t> er från mörkret till sitt underbara ljus.</a:t>
            </a:r>
            <a:r>
              <a:rPr lang="sv-SE" sz="2000" dirty="0"/>
              <a:t> </a:t>
            </a:r>
            <a:r>
              <a:rPr lang="sv-SE" sz="1600" dirty="0"/>
              <a:t>(1 Pet 2:9)</a:t>
            </a:r>
            <a:endParaRPr lang="LID4096" sz="1600" dirty="0"/>
          </a:p>
          <a:p>
            <a:pPr>
              <a:spcBef>
                <a:spcPts val="1200"/>
              </a:spcBef>
            </a:pPr>
            <a:r>
              <a:rPr lang="sv-SE" sz="2000" dirty="0"/>
              <a:t>Vi uppmanas att vårda vår utkorelse:</a:t>
            </a:r>
          </a:p>
          <a:p>
            <a:r>
              <a:rPr lang="sv-SE" sz="2000" dirty="0">
                <a:solidFill>
                  <a:srgbClr val="C00000"/>
                </a:solidFill>
              </a:rPr>
              <a:t>Var därför desto ivrigare, bröder, att </a:t>
            </a:r>
            <a:r>
              <a:rPr lang="sv-SE" sz="2000" i="1" u="sng" dirty="0">
                <a:solidFill>
                  <a:srgbClr val="C00000"/>
                </a:solidFill>
              </a:rPr>
              <a:t>befästa</a:t>
            </a:r>
            <a:r>
              <a:rPr lang="sv-SE" sz="2000" dirty="0">
                <a:solidFill>
                  <a:srgbClr val="C00000"/>
                </a:solidFill>
              </a:rPr>
              <a:t> er </a:t>
            </a:r>
            <a:r>
              <a:rPr lang="sv-SE" sz="2000" b="1" i="1" dirty="0">
                <a:solidFill>
                  <a:srgbClr val="C00000"/>
                </a:solidFill>
              </a:rPr>
              <a:t>kallelse</a:t>
            </a:r>
            <a:r>
              <a:rPr lang="sv-SE" sz="2000" dirty="0">
                <a:solidFill>
                  <a:srgbClr val="C00000"/>
                </a:solidFill>
              </a:rPr>
              <a:t> och </a:t>
            </a:r>
            <a:r>
              <a:rPr lang="sv-SE" sz="2000" b="1" i="1" dirty="0">
                <a:solidFill>
                  <a:srgbClr val="C00000"/>
                </a:solidFill>
              </a:rPr>
              <a:t>utkorelse</a:t>
            </a:r>
            <a:r>
              <a:rPr lang="sv-SE" sz="2000" dirty="0">
                <a:solidFill>
                  <a:srgbClr val="C00000"/>
                </a:solidFill>
              </a:rPr>
              <a:t>. Gör ni det ska ni aldrig någonsin falla. </a:t>
            </a:r>
            <a:r>
              <a:rPr lang="sv-SE" sz="1600" dirty="0"/>
              <a:t>(2 Pet 1:10)</a:t>
            </a:r>
            <a:endParaRPr lang="LID4096" sz="2000" dirty="0"/>
          </a:p>
        </p:txBody>
      </p:sp>
      <p:pic>
        <p:nvPicPr>
          <p:cNvPr id="21" name="Bildobjekt 20" descr="En bild som visar himmel, utomhus, gräs, kulle&#10;&#10;Automatiskt genererad beskrivning">
            <a:extLst>
              <a:ext uri="{FF2B5EF4-FFF2-40B4-BE49-F238E27FC236}">
                <a16:creationId xmlns:a16="http://schemas.microsoft.com/office/drawing/2014/main" id="{A5BBD056-4C4B-4EA1-AA3B-51FAAA0C924D}"/>
              </a:ext>
            </a:extLst>
          </p:cNvPr>
          <p:cNvPicPr>
            <a:picLocks noChangeAspect="1"/>
          </p:cNvPicPr>
          <p:nvPr/>
        </p:nvPicPr>
        <p:blipFill rotWithShape="1">
          <a:blip r:embed="rId3">
            <a:extLst>
              <a:ext uri="{28A0092B-C50C-407E-A947-70E740481C1C}">
                <a14:useLocalDpi xmlns:a14="http://schemas.microsoft.com/office/drawing/2010/main" val="0"/>
              </a:ext>
            </a:extLst>
          </a:blip>
          <a:srcRect t="32031" b="37136"/>
          <a:stretch/>
        </p:blipFill>
        <p:spPr>
          <a:xfrm>
            <a:off x="3" y="4351926"/>
            <a:ext cx="12191997" cy="2506074"/>
          </a:xfrm>
          <a:prstGeom prst="rect">
            <a:avLst/>
          </a:prstGeom>
        </p:spPr>
      </p:pic>
    </p:spTree>
    <p:custDataLst>
      <p:tags r:id="rId1"/>
    </p:custDataLst>
    <p:extLst>
      <p:ext uri="{BB962C8B-B14F-4D97-AF65-F5344CB8AC3E}">
        <p14:creationId xmlns:p14="http://schemas.microsoft.com/office/powerpoint/2010/main" val="13138796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xEl>
                                              <p:pRg st="1" end="1"/>
                                            </p:txEl>
                                          </p:spTgt>
                                        </p:tgtEl>
                                        <p:attrNameLst>
                                          <p:attrName>style.visibility</p:attrName>
                                        </p:attrNameLst>
                                      </p:cBhvr>
                                      <p:to>
                                        <p:strVal val="visible"/>
                                      </p:to>
                                    </p:set>
                                    <p:animEffect transition="in" filter="fade">
                                      <p:cBhvr>
                                        <p:cTn id="10" dur="500"/>
                                        <p:tgtEl>
                                          <p:spTgt spid="17">
                                            <p:txEl>
                                              <p:pRg st="1" end="1"/>
                                            </p:txEl>
                                          </p:spTgt>
                                        </p:tgtEl>
                                      </p:cBhvr>
                                    </p:animEffect>
                                  </p:childTnLst>
                                </p:cTn>
                              </p:par>
                              <p:par>
                                <p:cTn id="11" presetID="10" presetClass="exit" presetSubtype="0" fill="hold" grpId="0" nodeType="withEffect">
                                  <p:stCondLst>
                                    <p:cond delay="0"/>
                                  </p:stCondLst>
                                  <p:childTnLst>
                                    <p:animEffect transition="out" filter="fade">
                                      <p:cBhvr>
                                        <p:cTn id="12" dur="500"/>
                                        <p:tgtEl>
                                          <p:spTgt spid="8">
                                            <p:txEl>
                                              <p:pRg st="0" end="0"/>
                                            </p:txEl>
                                          </p:spTgt>
                                        </p:tgtEl>
                                      </p:cBhvr>
                                    </p:animEffect>
                                    <p:set>
                                      <p:cBhvr>
                                        <p:cTn id="13" dur="1" fill="hold">
                                          <p:stCondLst>
                                            <p:cond delay="499"/>
                                          </p:stCondLst>
                                        </p:cTn>
                                        <p:tgtEl>
                                          <p:spTgt spid="8">
                                            <p:txEl>
                                              <p:pRg st="0" end="0"/>
                                            </p:txEl>
                                          </p:spTgt>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8">
                                            <p:txEl>
                                              <p:pRg st="1" end="1"/>
                                            </p:txEl>
                                          </p:spTgt>
                                        </p:tgtEl>
                                      </p:cBhvr>
                                    </p:animEffect>
                                    <p:set>
                                      <p:cBhvr>
                                        <p:cTn id="16" dur="1" fill="hold">
                                          <p:stCondLst>
                                            <p:cond delay="499"/>
                                          </p:stCondLst>
                                        </p:cTn>
                                        <p:tgtEl>
                                          <p:spTgt spid="8">
                                            <p:txEl>
                                              <p:pRg st="1" end="1"/>
                                            </p:txEl>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animEffect transition="in" filter="fade">
                                      <p:cBhvr>
                                        <p:cTn id="21" dur="500"/>
                                        <p:tgtEl>
                                          <p:spTgt spid="17">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xEl>
                                              <p:pRg st="3" end="3"/>
                                            </p:txEl>
                                          </p:spTgt>
                                        </p:tgtEl>
                                        <p:attrNameLst>
                                          <p:attrName>style.visibility</p:attrName>
                                        </p:attrNameLst>
                                      </p:cBhvr>
                                      <p:to>
                                        <p:strVal val="visible"/>
                                      </p:to>
                                    </p:set>
                                    <p:animEffect transition="in" filter="fade">
                                      <p:cBhvr>
                                        <p:cTn id="24" dur="500"/>
                                        <p:tgtEl>
                                          <p:spTgt spid="17">
                                            <p:txEl>
                                              <p:pRg st="3" end="3"/>
                                            </p:txEl>
                                          </p:spTgt>
                                        </p:tgtEl>
                                      </p:cBhvr>
                                    </p:animEffect>
                                  </p:childTnLst>
                                </p:cTn>
                              </p:par>
                              <p:par>
                                <p:cTn id="25" presetID="10" presetClass="exit" presetSubtype="0" fill="hold" grpId="0" nodeType="withEffect">
                                  <p:stCondLst>
                                    <p:cond delay="0"/>
                                  </p:stCondLst>
                                  <p:childTnLst>
                                    <p:animEffect transition="out" filter="fade">
                                      <p:cBhvr>
                                        <p:cTn id="26" dur="500"/>
                                        <p:tgtEl>
                                          <p:spTgt spid="8">
                                            <p:txEl>
                                              <p:pRg st="2" end="2"/>
                                            </p:txEl>
                                          </p:spTgt>
                                        </p:tgtEl>
                                      </p:cBhvr>
                                    </p:animEffect>
                                    <p:set>
                                      <p:cBhvr>
                                        <p:cTn id="27" dur="1" fill="hold">
                                          <p:stCondLst>
                                            <p:cond delay="499"/>
                                          </p:stCondLst>
                                        </p:cTn>
                                        <p:tgtEl>
                                          <p:spTgt spid="8">
                                            <p:txEl>
                                              <p:pRg st="2" end="2"/>
                                            </p:txEl>
                                          </p:spTgt>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8">
                                            <p:txEl>
                                              <p:pRg st="3" end="3"/>
                                            </p:txEl>
                                          </p:spTgt>
                                        </p:tgtEl>
                                      </p:cBhvr>
                                    </p:animEffect>
                                    <p:set>
                                      <p:cBhvr>
                                        <p:cTn id="30" dur="1" fill="hold">
                                          <p:stCondLst>
                                            <p:cond delay="499"/>
                                          </p:stCondLst>
                                        </p:cTn>
                                        <p:tgtEl>
                                          <p:spTgt spid="8">
                                            <p:txEl>
                                              <p:pRg st="3" end="3"/>
                                            </p:txEl>
                                          </p:spTgt>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7">
                                            <p:txEl>
                                              <p:pRg st="4" end="4"/>
                                            </p:txEl>
                                          </p:spTgt>
                                        </p:tgtEl>
                                        <p:attrNameLst>
                                          <p:attrName>style.visibility</p:attrName>
                                        </p:attrNameLst>
                                      </p:cBhvr>
                                      <p:to>
                                        <p:strVal val="visible"/>
                                      </p:to>
                                    </p:set>
                                    <p:animEffect transition="in" filter="fade">
                                      <p:cBhvr>
                                        <p:cTn id="35" dur="500"/>
                                        <p:tgtEl>
                                          <p:spTgt spid="17">
                                            <p:txEl>
                                              <p:pRg st="4" end="4"/>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7">
                                            <p:txEl>
                                              <p:pRg st="5" end="5"/>
                                            </p:txEl>
                                          </p:spTgt>
                                        </p:tgtEl>
                                        <p:attrNameLst>
                                          <p:attrName>style.visibility</p:attrName>
                                        </p:attrNameLst>
                                      </p:cBhvr>
                                      <p:to>
                                        <p:strVal val="visible"/>
                                      </p:to>
                                    </p:set>
                                    <p:animEffect transition="in" filter="fade">
                                      <p:cBhvr>
                                        <p:cTn id="38" dur="500"/>
                                        <p:tgtEl>
                                          <p:spTgt spid="17">
                                            <p:txEl>
                                              <p:pRg st="5" end="5"/>
                                            </p:txEl>
                                          </p:spTgt>
                                        </p:tgtEl>
                                      </p:cBhvr>
                                    </p:animEffect>
                                  </p:childTnLst>
                                </p:cTn>
                              </p:par>
                              <p:par>
                                <p:cTn id="39" presetID="10" presetClass="exit" presetSubtype="0" fill="hold" grpId="0" nodeType="withEffect">
                                  <p:stCondLst>
                                    <p:cond delay="0"/>
                                  </p:stCondLst>
                                  <p:childTnLst>
                                    <p:animEffect transition="out" filter="fade">
                                      <p:cBhvr>
                                        <p:cTn id="40" dur="500"/>
                                        <p:tgtEl>
                                          <p:spTgt spid="8">
                                            <p:txEl>
                                              <p:pRg st="4" end="4"/>
                                            </p:txEl>
                                          </p:spTgt>
                                        </p:tgtEl>
                                      </p:cBhvr>
                                    </p:animEffect>
                                    <p:set>
                                      <p:cBhvr>
                                        <p:cTn id="41" dur="1" fill="hold">
                                          <p:stCondLst>
                                            <p:cond delay="499"/>
                                          </p:stCondLst>
                                        </p:cTn>
                                        <p:tgtEl>
                                          <p:spTgt spid="8">
                                            <p:txEl>
                                              <p:pRg st="4" end="4"/>
                                            </p:txEl>
                                          </p:spTgt>
                                        </p:tgtEl>
                                        <p:attrNameLst>
                                          <p:attrName>style.visibility</p:attrName>
                                        </p:attrNameLst>
                                      </p:cBhvr>
                                      <p:to>
                                        <p:strVal val="hidden"/>
                                      </p:to>
                                    </p:set>
                                  </p:childTnLst>
                                </p:cTn>
                              </p:par>
                              <p:par>
                                <p:cTn id="42" presetID="10" presetClass="exit" presetSubtype="0" fill="hold" grpId="0" nodeType="withEffect">
                                  <p:stCondLst>
                                    <p:cond delay="0"/>
                                  </p:stCondLst>
                                  <p:childTnLst>
                                    <p:animEffect transition="out" filter="fade">
                                      <p:cBhvr>
                                        <p:cTn id="43" dur="500"/>
                                        <p:tgtEl>
                                          <p:spTgt spid="8">
                                            <p:txEl>
                                              <p:pRg st="5" end="5"/>
                                            </p:txEl>
                                          </p:spTgt>
                                        </p:tgtEl>
                                      </p:cBhvr>
                                    </p:animEffect>
                                    <p:set>
                                      <p:cBhvr>
                                        <p:cTn id="44" dur="1" fill="hold">
                                          <p:stCondLst>
                                            <p:cond delay="499"/>
                                          </p:stCondLst>
                                        </p:cTn>
                                        <p:tgtEl>
                                          <p:spTgt spid="8">
                                            <p:txEl>
                                              <p:pRg st="5" end="5"/>
                                            </p:txEl>
                                          </p:spTgt>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7">
                                            <p:txEl>
                                              <p:pRg st="6" end="6"/>
                                            </p:txEl>
                                          </p:spTgt>
                                        </p:tgtEl>
                                        <p:attrNameLst>
                                          <p:attrName>style.visibility</p:attrName>
                                        </p:attrNameLst>
                                      </p:cBhvr>
                                      <p:to>
                                        <p:strVal val="visible"/>
                                      </p:to>
                                    </p:set>
                                    <p:animEffect transition="in" filter="fade">
                                      <p:cBhvr>
                                        <p:cTn id="49" dur="500"/>
                                        <p:tgtEl>
                                          <p:spTgt spid="17">
                                            <p:txEl>
                                              <p:pRg st="6" end="6"/>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7">
                                            <p:txEl>
                                              <p:pRg st="7" end="7"/>
                                            </p:txEl>
                                          </p:spTgt>
                                        </p:tgtEl>
                                        <p:attrNameLst>
                                          <p:attrName>style.visibility</p:attrName>
                                        </p:attrNameLst>
                                      </p:cBhvr>
                                      <p:to>
                                        <p:strVal val="visible"/>
                                      </p:to>
                                    </p:set>
                                    <p:animEffect transition="in" filter="fade">
                                      <p:cBhvr>
                                        <p:cTn id="52" dur="500"/>
                                        <p:tgtEl>
                                          <p:spTgt spid="17">
                                            <p:txEl>
                                              <p:pRg st="7" end="7"/>
                                            </p:txEl>
                                          </p:spTgt>
                                        </p:tgtEl>
                                      </p:cBhvr>
                                    </p:animEffect>
                                  </p:childTnLst>
                                </p:cTn>
                              </p:par>
                              <p:par>
                                <p:cTn id="53" presetID="10" presetClass="exit" presetSubtype="0" fill="hold" grpId="0" nodeType="withEffect">
                                  <p:stCondLst>
                                    <p:cond delay="0"/>
                                  </p:stCondLst>
                                  <p:childTnLst>
                                    <p:animEffect transition="out" filter="fade">
                                      <p:cBhvr>
                                        <p:cTn id="54" dur="500"/>
                                        <p:tgtEl>
                                          <p:spTgt spid="8">
                                            <p:txEl>
                                              <p:pRg st="6" end="6"/>
                                            </p:txEl>
                                          </p:spTgt>
                                        </p:tgtEl>
                                      </p:cBhvr>
                                    </p:animEffect>
                                    <p:set>
                                      <p:cBhvr>
                                        <p:cTn id="55" dur="1" fill="hold">
                                          <p:stCondLst>
                                            <p:cond delay="499"/>
                                          </p:stCondLst>
                                        </p:cTn>
                                        <p:tgtEl>
                                          <p:spTgt spid="8">
                                            <p:txEl>
                                              <p:pRg st="6" end="6"/>
                                            </p:txEl>
                                          </p:spTgt>
                                        </p:tgtEl>
                                        <p:attrNameLst>
                                          <p:attrName>style.visibility</p:attrName>
                                        </p:attrNameLst>
                                      </p:cBhvr>
                                      <p:to>
                                        <p:strVal val="hidden"/>
                                      </p:to>
                                    </p:set>
                                  </p:childTnLst>
                                </p:cTn>
                              </p:par>
                              <p:par>
                                <p:cTn id="56" presetID="10" presetClass="exit" presetSubtype="0" fill="hold" grpId="0" nodeType="withEffect">
                                  <p:stCondLst>
                                    <p:cond delay="0"/>
                                  </p:stCondLst>
                                  <p:childTnLst>
                                    <p:animEffect transition="out" filter="fade">
                                      <p:cBhvr>
                                        <p:cTn id="57" dur="500"/>
                                        <p:tgtEl>
                                          <p:spTgt spid="8">
                                            <p:txEl>
                                              <p:pRg st="7" end="7"/>
                                            </p:txEl>
                                          </p:spTgt>
                                        </p:tgtEl>
                                      </p:cBhvr>
                                    </p:animEffect>
                                    <p:set>
                                      <p:cBhvr>
                                        <p:cTn id="58" dur="1" fill="hold">
                                          <p:stCondLst>
                                            <p:cond delay="499"/>
                                          </p:stCondLst>
                                        </p:cTn>
                                        <p:tgtEl>
                                          <p:spTgt spid="8">
                                            <p:txEl>
                                              <p:pRg st="7" end="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bldLvl="2"/>
      <p:bldP spid="17" grpId="0" uiExpand="1"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Bildobjekt 57" descr="En bild som visar gräs, utomhus, fält, grön&#10;&#10;Automatiskt genererad beskrivning">
            <a:extLst>
              <a:ext uri="{FF2B5EF4-FFF2-40B4-BE49-F238E27FC236}">
                <a16:creationId xmlns:a16="http://schemas.microsoft.com/office/drawing/2014/main" id="{98BFE043-7B5D-464C-AF49-9788CA6888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681188"/>
            <a:ext cx="12192002" cy="6176812"/>
          </a:xfrm>
          <a:prstGeom prst="rect">
            <a:avLst/>
          </a:prstGeom>
        </p:spPr>
      </p:pic>
      <p:sp>
        <p:nvSpPr>
          <p:cNvPr id="2" name="Rubrik 1">
            <a:extLst>
              <a:ext uri="{FF2B5EF4-FFF2-40B4-BE49-F238E27FC236}">
                <a16:creationId xmlns:a16="http://schemas.microsoft.com/office/drawing/2014/main" id="{66214503-C96D-4540-855F-BBA825C34F3C}"/>
              </a:ext>
            </a:extLst>
          </p:cNvPr>
          <p:cNvSpPr>
            <a:spLocks noGrp="1"/>
          </p:cNvSpPr>
          <p:nvPr>
            <p:ph type="title"/>
          </p:nvPr>
        </p:nvSpPr>
        <p:spPr/>
        <p:txBody>
          <a:bodyPr/>
          <a:lstStyle/>
          <a:p>
            <a:r>
              <a:rPr lang="sv-SE" dirty="0"/>
              <a:t>Livets bok</a:t>
            </a:r>
            <a:endParaRPr lang="LID4096" dirty="0"/>
          </a:p>
        </p:txBody>
      </p:sp>
      <p:sp>
        <p:nvSpPr>
          <p:cNvPr id="5" name="textruta 4">
            <a:extLst>
              <a:ext uri="{FF2B5EF4-FFF2-40B4-BE49-F238E27FC236}">
                <a16:creationId xmlns:a16="http://schemas.microsoft.com/office/drawing/2014/main" id="{734C2D38-2108-4AC2-9F7D-B8C6D7C2F587}"/>
              </a:ext>
            </a:extLst>
          </p:cNvPr>
          <p:cNvSpPr txBox="1"/>
          <p:nvPr/>
        </p:nvSpPr>
        <p:spPr>
          <a:xfrm>
            <a:off x="404090" y="1324161"/>
            <a:ext cx="5934076" cy="3984843"/>
          </a:xfrm>
          <a:prstGeom prst="roundRect">
            <a:avLst>
              <a:gd name="adj" fmla="val 8593"/>
            </a:avLst>
          </a:prstGeom>
        </p:spPr>
        <p:style>
          <a:lnRef idx="2">
            <a:schemeClr val="accent6"/>
          </a:lnRef>
          <a:fillRef idx="1">
            <a:schemeClr val="lt1"/>
          </a:fillRef>
          <a:effectRef idx="0">
            <a:schemeClr val="accent6"/>
          </a:effectRef>
          <a:fontRef idx="minor">
            <a:schemeClr val="dk1"/>
          </a:fontRef>
        </p:style>
        <p:txBody>
          <a:bodyPr wrap="square" lIns="216000">
            <a:spAutoFit/>
          </a:bodyPr>
          <a:lstStyle/>
          <a:p>
            <a:pPr algn="l">
              <a:spcBef>
                <a:spcPts val="600"/>
              </a:spcBef>
            </a:pPr>
            <a:r>
              <a:rPr lang="sv-SE" sz="2400" b="0" i="0" u="none" strike="noStrike" baseline="0" dirty="0"/>
              <a:t>Upp 13:8, alternativa</a:t>
            </a:r>
            <a:r>
              <a:rPr lang="sv-SE" sz="2400" b="0" i="0" u="none" strike="noStrike" dirty="0"/>
              <a:t> översättningar</a:t>
            </a:r>
            <a:r>
              <a:rPr lang="sv-SE" sz="2400" b="0" i="0" u="none" strike="noStrike" baseline="0" dirty="0"/>
              <a:t>:</a:t>
            </a:r>
          </a:p>
          <a:p>
            <a:pPr algn="l">
              <a:spcBef>
                <a:spcPts val="600"/>
              </a:spcBef>
            </a:pPr>
            <a:r>
              <a:rPr lang="sv-SE" sz="2400" b="0" i="0" u="none" strike="noStrike" baseline="0" dirty="0">
                <a:solidFill>
                  <a:srgbClr val="CE1719"/>
                </a:solidFill>
              </a:rPr>
              <a:t>Alla jordens invånare kommer att tillbe [vilddjuret]… </a:t>
            </a:r>
          </a:p>
          <a:p>
            <a:pPr marL="447675" indent="-266700" algn="l">
              <a:spcBef>
                <a:spcPts val="1200"/>
              </a:spcBef>
              <a:buFont typeface="Arial" panose="020B0604020202020204" pitchFamily="34" charset="0"/>
              <a:buChar char="•"/>
            </a:pPr>
            <a:r>
              <a:rPr lang="sv-SE" sz="2400" b="1" i="1" u="sng" strike="noStrike" baseline="0" dirty="0">
                <a:solidFill>
                  <a:srgbClr val="7030A0"/>
                </a:solidFill>
              </a:rPr>
              <a:t>alla</a:t>
            </a:r>
            <a:r>
              <a:rPr lang="sv-SE" sz="2400" b="0" i="0" strike="noStrike" baseline="0" dirty="0">
                <a:solidFill>
                  <a:srgbClr val="CE1719"/>
                </a:solidFill>
              </a:rPr>
              <a:t> som inte </a:t>
            </a:r>
            <a:r>
              <a:rPr lang="sv-SE" sz="2400" b="1" i="1" u="sng" strike="noStrike" baseline="0" dirty="0">
                <a:solidFill>
                  <a:srgbClr val="0070C0"/>
                </a:solidFill>
              </a:rPr>
              <a:t>från</a:t>
            </a:r>
            <a:r>
              <a:rPr lang="sv-SE" sz="2400" b="0" strike="noStrike" baseline="0" dirty="0">
                <a:solidFill>
                  <a:srgbClr val="CE1719"/>
                </a:solidFill>
              </a:rPr>
              <a:t> </a:t>
            </a:r>
            <a:r>
              <a:rPr lang="sv-SE" sz="2400" strike="noStrike" baseline="0" dirty="0">
                <a:solidFill>
                  <a:srgbClr val="CE1719"/>
                </a:solidFill>
              </a:rPr>
              <a:t>världens</a:t>
            </a:r>
            <a:r>
              <a:rPr lang="sv-SE" sz="2400" b="1" i="1" strike="noStrike" baseline="0" dirty="0">
                <a:solidFill>
                  <a:srgbClr val="CE1719"/>
                </a:solidFill>
              </a:rPr>
              <a:t> </a:t>
            </a:r>
            <a:r>
              <a:rPr lang="sv-SE" sz="2400" b="1" i="1" u="sng" strike="noStrike" baseline="0" dirty="0">
                <a:solidFill>
                  <a:srgbClr val="00B050"/>
                </a:solidFill>
              </a:rPr>
              <a:t>skapelse</a:t>
            </a:r>
            <a:r>
              <a:rPr lang="sv-SE" sz="2400" b="0" strike="noStrike" baseline="0" dirty="0">
                <a:solidFill>
                  <a:srgbClr val="CE1719"/>
                </a:solidFill>
              </a:rPr>
              <a:t> har sitt namn skrivet i </a:t>
            </a:r>
            <a:r>
              <a:rPr lang="sv-SE" sz="2400" i="1" u="sng" strike="noStrike" baseline="0" dirty="0">
                <a:solidFill>
                  <a:srgbClr val="CE1719"/>
                </a:solidFill>
              </a:rPr>
              <a:t>livets bok</a:t>
            </a:r>
            <a:r>
              <a:rPr lang="sv-SE" sz="2400" b="0" strike="noStrike" baseline="0" dirty="0">
                <a:solidFill>
                  <a:srgbClr val="CE1719"/>
                </a:solidFill>
              </a:rPr>
              <a:t> som tillhör </a:t>
            </a:r>
            <a:r>
              <a:rPr lang="sv-SE" sz="2400" i="1" u="sng" strike="noStrike" baseline="0" dirty="0">
                <a:solidFill>
                  <a:srgbClr val="CE1719"/>
                </a:solidFill>
              </a:rPr>
              <a:t>Lammet</a:t>
            </a:r>
            <a:r>
              <a:rPr lang="sv-SE" sz="2400" b="0" strike="noStrike" baseline="0" dirty="0">
                <a:solidFill>
                  <a:srgbClr val="CE1719"/>
                </a:solidFill>
              </a:rPr>
              <a:t> som är slaktat. </a:t>
            </a:r>
            <a:endParaRPr lang="sv-SE" sz="2400" b="0" i="0" u="none" strike="noStrike" baseline="0" dirty="0">
              <a:solidFill>
                <a:srgbClr val="000000"/>
              </a:solidFill>
            </a:endParaRPr>
          </a:p>
          <a:p>
            <a:pPr marL="447675" indent="-266700" algn="l">
              <a:spcBef>
                <a:spcPts val="1200"/>
              </a:spcBef>
              <a:buFont typeface="Arial" panose="020B0604020202020204" pitchFamily="34" charset="0"/>
              <a:buChar char="•"/>
            </a:pPr>
            <a:r>
              <a:rPr lang="sv-SE" sz="2400" dirty="0">
                <a:solidFill>
                  <a:srgbClr val="C00000"/>
                </a:solidFill>
              </a:rPr>
              <a:t>alla vars namn inte finns skrivet i </a:t>
            </a:r>
            <a:r>
              <a:rPr lang="sv-SE" sz="2400" i="1" u="sng" dirty="0">
                <a:solidFill>
                  <a:srgbClr val="C00000"/>
                </a:solidFill>
              </a:rPr>
              <a:t>Lammets</a:t>
            </a:r>
            <a:r>
              <a:rPr lang="sv-SE" sz="2400" dirty="0">
                <a:solidFill>
                  <a:srgbClr val="C00000"/>
                </a:solidFill>
              </a:rPr>
              <a:t> </a:t>
            </a:r>
            <a:r>
              <a:rPr lang="sv-SE" sz="2400" i="1" u="sng" dirty="0">
                <a:solidFill>
                  <a:srgbClr val="C00000"/>
                </a:solidFill>
              </a:rPr>
              <a:t>livets bok</a:t>
            </a:r>
            <a:r>
              <a:rPr lang="sv-SE" sz="2400" dirty="0">
                <a:solidFill>
                  <a:srgbClr val="C00000"/>
                </a:solidFill>
              </a:rPr>
              <a:t>, </a:t>
            </a:r>
            <a:r>
              <a:rPr lang="sv-SE" sz="2400" b="1" i="1" u="sng" dirty="0">
                <a:solidFill>
                  <a:srgbClr val="7030A0"/>
                </a:solidFill>
              </a:rPr>
              <a:t>han</a:t>
            </a:r>
            <a:r>
              <a:rPr lang="sv-SE" sz="2400" dirty="0">
                <a:solidFill>
                  <a:srgbClr val="C00000"/>
                </a:solidFill>
              </a:rPr>
              <a:t> som slaktades </a:t>
            </a:r>
            <a:r>
              <a:rPr lang="sv-SE" sz="2400" b="1" i="1" u="sng" dirty="0">
                <a:solidFill>
                  <a:srgbClr val="0070C0"/>
                </a:solidFill>
              </a:rPr>
              <a:t>på grund av</a:t>
            </a:r>
            <a:r>
              <a:rPr lang="sv-SE" sz="2400" dirty="0">
                <a:solidFill>
                  <a:srgbClr val="C00000"/>
                </a:solidFill>
              </a:rPr>
              <a:t> världens</a:t>
            </a:r>
            <a:r>
              <a:rPr lang="sv-SE" sz="2400" b="1" i="1" dirty="0">
                <a:solidFill>
                  <a:srgbClr val="C00000"/>
                </a:solidFill>
              </a:rPr>
              <a:t> </a:t>
            </a:r>
            <a:r>
              <a:rPr lang="sv-SE" sz="2400" b="1" i="1" u="sng" dirty="0">
                <a:solidFill>
                  <a:srgbClr val="00B050"/>
                </a:solidFill>
              </a:rPr>
              <a:t>nedkastande</a:t>
            </a:r>
            <a:r>
              <a:rPr lang="sv-SE" sz="2400" dirty="0">
                <a:solidFill>
                  <a:srgbClr val="C00000"/>
                </a:solidFill>
              </a:rPr>
              <a:t>.</a:t>
            </a:r>
          </a:p>
        </p:txBody>
      </p:sp>
    </p:spTree>
    <p:custDataLst>
      <p:tags r:id="rId1"/>
    </p:custDataLst>
    <p:extLst>
      <p:ext uri="{BB962C8B-B14F-4D97-AF65-F5344CB8AC3E}">
        <p14:creationId xmlns:p14="http://schemas.microsoft.com/office/powerpoint/2010/main" val="31335049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2"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E17F2B6A-6CBF-4BF8-B15C-9A33CEF20445}"/>
              </a:ext>
            </a:extLst>
          </p:cNvPr>
          <p:cNvPicPr>
            <a:picLocks noChangeAspect="1"/>
          </p:cNvPicPr>
          <p:nvPr/>
        </p:nvPicPr>
        <p:blipFill>
          <a:blip r:embed="rId4"/>
          <a:stretch>
            <a:fillRect/>
          </a:stretch>
        </p:blipFill>
        <p:spPr>
          <a:xfrm>
            <a:off x="1" y="3257550"/>
            <a:ext cx="4152898" cy="3600449"/>
          </a:xfrm>
          <a:prstGeom prst="rect">
            <a:avLst/>
          </a:prstGeom>
        </p:spPr>
      </p:pic>
      <p:sp>
        <p:nvSpPr>
          <p:cNvPr id="2" name="Rubrik 1">
            <a:extLst>
              <a:ext uri="{FF2B5EF4-FFF2-40B4-BE49-F238E27FC236}">
                <a16:creationId xmlns:a16="http://schemas.microsoft.com/office/drawing/2014/main" id="{A764AF67-5161-49AC-BA40-5E758F044763}"/>
              </a:ext>
            </a:extLst>
          </p:cNvPr>
          <p:cNvSpPr>
            <a:spLocks noGrp="1"/>
          </p:cNvSpPr>
          <p:nvPr>
            <p:ph type="title"/>
          </p:nvPr>
        </p:nvSpPr>
        <p:spPr/>
        <p:txBody>
          <a:bodyPr/>
          <a:lstStyle/>
          <a:p>
            <a:r>
              <a:rPr lang="sv-SE" dirty="0"/>
              <a:t>Gud förhärdar hjärtan</a:t>
            </a:r>
            <a:endParaRPr lang="LID4096" dirty="0"/>
          </a:p>
        </p:txBody>
      </p:sp>
      <p:sp>
        <p:nvSpPr>
          <p:cNvPr id="11" name="textruta 10">
            <a:extLst>
              <a:ext uri="{FF2B5EF4-FFF2-40B4-BE49-F238E27FC236}">
                <a16:creationId xmlns:a16="http://schemas.microsoft.com/office/drawing/2014/main" id="{59143631-B701-4DE9-929B-D2A404881470}"/>
              </a:ext>
            </a:extLst>
          </p:cNvPr>
          <p:cNvSpPr txBox="1"/>
          <p:nvPr/>
        </p:nvSpPr>
        <p:spPr>
          <a:xfrm>
            <a:off x="0" y="743924"/>
            <a:ext cx="12192000" cy="6093976"/>
          </a:xfrm>
          <a:prstGeom prst="rect">
            <a:avLst/>
          </a:prstGeom>
          <a:noFill/>
        </p:spPr>
        <p:txBody>
          <a:bodyPr wrap="square" lIns="180000">
            <a:spAutoFit/>
          </a:bodyPr>
          <a:lstStyle/>
          <a:p>
            <a:pPr>
              <a:lnSpc>
                <a:spcPts val="2200"/>
              </a:lnSpc>
            </a:pPr>
            <a:r>
              <a:rPr lang="sv-SE" sz="2000" b="1" i="1" dirty="0">
                <a:solidFill>
                  <a:srgbClr val="C00000"/>
                </a:solidFill>
              </a:rPr>
              <a:t>Herren</a:t>
            </a:r>
            <a:r>
              <a:rPr lang="sv-SE" sz="2000" b="1" i="1" dirty="0">
                <a:solidFill>
                  <a:srgbClr val="C00000"/>
                </a:solidFill>
                <a:effectLst/>
              </a:rPr>
              <a:t> gjorde</a:t>
            </a:r>
            <a:r>
              <a:rPr lang="sv-SE" sz="2000" b="0" i="0" dirty="0">
                <a:solidFill>
                  <a:srgbClr val="C00000"/>
                </a:solidFill>
                <a:effectLst/>
              </a:rPr>
              <a:t> faraos hjärta </a:t>
            </a:r>
            <a:r>
              <a:rPr lang="sv-SE" sz="2000" b="0" i="1" u="sng" dirty="0">
                <a:solidFill>
                  <a:srgbClr val="C00000"/>
                </a:solidFill>
                <a:effectLst/>
              </a:rPr>
              <a:t>hårt</a:t>
            </a:r>
            <a:r>
              <a:rPr lang="sv-SE" sz="2000" b="0" i="0" dirty="0">
                <a:solidFill>
                  <a:srgbClr val="C00000"/>
                </a:solidFill>
                <a:effectLst/>
              </a:rPr>
              <a:t>, och han släppte inte Israels barn.</a:t>
            </a:r>
            <a:r>
              <a:rPr lang="sv-SE" sz="2000" b="0" i="0" dirty="0">
                <a:solidFill>
                  <a:srgbClr val="000000"/>
                </a:solidFill>
                <a:effectLst/>
              </a:rPr>
              <a:t> </a:t>
            </a:r>
            <a:r>
              <a:rPr lang="sv-SE" sz="1600" b="0" i="0" dirty="0">
                <a:solidFill>
                  <a:srgbClr val="000000"/>
                </a:solidFill>
                <a:effectLst/>
              </a:rPr>
              <a:t>(2 Mos 10:20)</a:t>
            </a:r>
          </a:p>
          <a:p>
            <a:pPr marL="542925" indent="-285750">
              <a:lnSpc>
                <a:spcPts val="2200"/>
              </a:lnSpc>
              <a:spcBef>
                <a:spcPts val="300"/>
              </a:spcBef>
              <a:buFont typeface="Arial" panose="020B0604020202020204" pitchFamily="34" charset="0"/>
              <a:buChar char="•"/>
            </a:pPr>
            <a:r>
              <a:rPr lang="sv-SE" sz="2000" dirty="0">
                <a:solidFill>
                  <a:srgbClr val="000000"/>
                </a:solidFill>
              </a:rPr>
              <a:t>Farao förhärdade sitt eget hjärta under de fem första plågorna =&gt; </a:t>
            </a:r>
            <a:br>
              <a:rPr lang="sv-SE" sz="2000" dirty="0">
                <a:solidFill>
                  <a:srgbClr val="000000"/>
                </a:solidFill>
              </a:rPr>
            </a:br>
            <a:r>
              <a:rPr lang="sv-SE" sz="2000" dirty="0">
                <a:solidFill>
                  <a:srgbClr val="000000"/>
                </a:solidFill>
              </a:rPr>
              <a:t>Gud gav honom många chanser att ödmjuka sig själv.</a:t>
            </a:r>
          </a:p>
          <a:p>
            <a:pPr marL="542925" indent="-285750">
              <a:lnSpc>
                <a:spcPts val="2200"/>
              </a:lnSpc>
              <a:spcBef>
                <a:spcPts val="300"/>
              </a:spcBef>
              <a:buFont typeface="Arial" panose="020B0604020202020204" pitchFamily="34" charset="0"/>
              <a:buChar char="•"/>
            </a:pPr>
            <a:r>
              <a:rPr lang="sv-SE" sz="2000" dirty="0">
                <a:solidFill>
                  <a:srgbClr val="000000"/>
                </a:solidFill>
              </a:rPr>
              <a:t>Först vid sjätte plågan var det Gud som förhärdade faraos hjärta =&gt; </a:t>
            </a:r>
            <a:br>
              <a:rPr lang="sv-SE" sz="2000" dirty="0">
                <a:solidFill>
                  <a:srgbClr val="000000"/>
                </a:solidFill>
              </a:rPr>
            </a:br>
            <a:r>
              <a:rPr lang="sv-SE" sz="2000" dirty="0">
                <a:solidFill>
                  <a:srgbClr val="000000"/>
                </a:solidFill>
              </a:rPr>
              <a:t>”Point of no return” var nådd.</a:t>
            </a:r>
          </a:p>
          <a:p>
            <a:pPr>
              <a:lnSpc>
                <a:spcPts val="2200"/>
              </a:lnSpc>
              <a:spcBef>
                <a:spcPts val="1000"/>
              </a:spcBef>
            </a:pPr>
            <a:r>
              <a:rPr lang="sv-SE" sz="2000" dirty="0"/>
              <a:t>Också judarna var förhärdade: </a:t>
            </a:r>
            <a:r>
              <a:rPr lang="sv-SE" sz="2000" b="0" i="0" dirty="0">
                <a:solidFill>
                  <a:srgbClr val="C00000"/>
                </a:solidFill>
                <a:effectLst/>
              </a:rPr>
              <a:t>Deras sinnen </a:t>
            </a:r>
            <a:r>
              <a:rPr lang="sv-SE" sz="2000" b="1" i="1" dirty="0">
                <a:solidFill>
                  <a:srgbClr val="C00000"/>
                </a:solidFill>
                <a:effectLst/>
              </a:rPr>
              <a:t>blev</a:t>
            </a:r>
            <a:r>
              <a:rPr lang="sv-SE" sz="2000" b="0" i="0" dirty="0">
                <a:solidFill>
                  <a:srgbClr val="C00000"/>
                </a:solidFill>
                <a:effectLst/>
              </a:rPr>
              <a:t> </a:t>
            </a:r>
            <a:r>
              <a:rPr lang="sv-SE" sz="2000" b="0" i="1" u="sng" dirty="0">
                <a:solidFill>
                  <a:srgbClr val="C00000"/>
                </a:solidFill>
                <a:effectLst/>
              </a:rPr>
              <a:t>förhärdade</a:t>
            </a:r>
            <a:r>
              <a:rPr lang="sv-SE" sz="2000" b="0" i="0" dirty="0">
                <a:solidFill>
                  <a:srgbClr val="C00000"/>
                </a:solidFill>
                <a:effectLst/>
              </a:rPr>
              <a:t>. Än i dag är samma </a:t>
            </a:r>
            <a:r>
              <a:rPr lang="sv-SE" sz="2000" b="0" i="1" u="sng" dirty="0">
                <a:solidFill>
                  <a:srgbClr val="C00000"/>
                </a:solidFill>
                <a:effectLst/>
              </a:rPr>
              <a:t>slöja</a:t>
            </a:r>
            <a:r>
              <a:rPr lang="sv-SE" sz="2000" b="0" i="0" dirty="0">
                <a:solidFill>
                  <a:srgbClr val="C00000"/>
                </a:solidFill>
                <a:effectLst/>
              </a:rPr>
              <a:t> kvar när de läser </a:t>
            </a:r>
            <a:br>
              <a:rPr lang="sv-SE" sz="2000" b="0" i="0" dirty="0">
                <a:solidFill>
                  <a:srgbClr val="C00000"/>
                </a:solidFill>
                <a:effectLst/>
              </a:rPr>
            </a:br>
            <a:r>
              <a:rPr lang="sv-SE" sz="2000" b="0" i="0" dirty="0">
                <a:solidFill>
                  <a:srgbClr val="C00000"/>
                </a:solidFill>
                <a:effectLst/>
              </a:rPr>
              <a:t>det gamla förbundets skrifter, och den lyfts inte bort, först i Kristus försvinner den. </a:t>
            </a:r>
            <a:r>
              <a:rPr lang="sv-SE" sz="1600" dirty="0">
                <a:solidFill>
                  <a:srgbClr val="000000"/>
                </a:solidFill>
              </a:rPr>
              <a:t>(2 Kor 3:14)</a:t>
            </a:r>
          </a:p>
          <a:p>
            <a:pPr marL="3314700">
              <a:lnSpc>
                <a:spcPts val="2200"/>
              </a:lnSpc>
              <a:spcBef>
                <a:spcPts val="1000"/>
              </a:spcBef>
            </a:pPr>
            <a:r>
              <a:rPr lang="sv-SE" sz="2000" dirty="0">
                <a:solidFill>
                  <a:srgbClr val="000000"/>
                </a:solidFill>
              </a:rPr>
              <a:t>Syftet med förhärdelsen är dubbel:</a:t>
            </a:r>
          </a:p>
          <a:p>
            <a:pPr marL="3771900" indent="-180975">
              <a:lnSpc>
                <a:spcPts val="2200"/>
              </a:lnSpc>
              <a:spcBef>
                <a:spcPts val="600"/>
              </a:spcBef>
              <a:buFont typeface="Arial" panose="020B0604020202020204" pitchFamily="34" charset="0"/>
              <a:buChar char="•"/>
            </a:pPr>
            <a:r>
              <a:rPr lang="sv-SE" sz="2000" b="0" i="0" dirty="0">
                <a:solidFill>
                  <a:srgbClr val="C00000"/>
                </a:solidFill>
                <a:effectLst/>
              </a:rPr>
              <a:t>Genom [Israels] fall har frälsningen kommit till hedningarna. </a:t>
            </a:r>
            <a:r>
              <a:rPr lang="sv-SE" sz="1600" b="0" i="0" dirty="0">
                <a:solidFill>
                  <a:srgbClr val="000000"/>
                </a:solidFill>
                <a:effectLst/>
              </a:rPr>
              <a:t>(Rom 11:11)</a:t>
            </a:r>
          </a:p>
          <a:p>
            <a:pPr marL="3771900">
              <a:lnSpc>
                <a:spcPts val="2200"/>
              </a:lnSpc>
              <a:spcBef>
                <a:spcPts val="300"/>
              </a:spcBef>
            </a:pPr>
            <a:r>
              <a:rPr lang="sv-SE" sz="2000" b="0" i="0" dirty="0">
                <a:solidFill>
                  <a:srgbClr val="000000"/>
                </a:solidFill>
                <a:effectLst/>
              </a:rPr>
              <a:t>Förhärdelsen är tillfällig: </a:t>
            </a:r>
            <a:r>
              <a:rPr lang="sv-SE" sz="2000" b="0" i="0" dirty="0">
                <a:solidFill>
                  <a:srgbClr val="C00000"/>
                </a:solidFill>
                <a:effectLst/>
              </a:rPr>
              <a:t>Förhärdelse </a:t>
            </a:r>
            <a:r>
              <a:rPr lang="sv-SE" sz="2000" b="1" i="1" dirty="0">
                <a:solidFill>
                  <a:srgbClr val="C00000"/>
                </a:solidFill>
                <a:effectLst/>
              </a:rPr>
              <a:t>har drabbat</a:t>
            </a:r>
            <a:r>
              <a:rPr lang="sv-SE" sz="2000" b="0" i="0" dirty="0">
                <a:solidFill>
                  <a:srgbClr val="C00000"/>
                </a:solidFill>
                <a:effectLst/>
              </a:rPr>
              <a:t> en del av Israel, och så </a:t>
            </a:r>
            <a:br>
              <a:rPr lang="sv-SE" sz="2000" b="0" i="0" dirty="0">
                <a:solidFill>
                  <a:srgbClr val="C00000"/>
                </a:solidFill>
                <a:effectLst/>
              </a:rPr>
            </a:br>
            <a:r>
              <a:rPr lang="sv-SE" sz="2000" b="0" i="0" dirty="0">
                <a:solidFill>
                  <a:srgbClr val="C00000"/>
                </a:solidFill>
                <a:effectLst/>
              </a:rPr>
              <a:t>ska det förbli </a:t>
            </a:r>
            <a:r>
              <a:rPr lang="sv-SE" sz="2000" b="0" i="1" u="sng" dirty="0">
                <a:solidFill>
                  <a:srgbClr val="C00000"/>
                </a:solidFill>
                <a:effectLst/>
              </a:rPr>
              <a:t>till dess</a:t>
            </a:r>
            <a:r>
              <a:rPr lang="sv-SE" sz="2000" b="0" i="0" dirty="0">
                <a:solidFill>
                  <a:srgbClr val="C00000"/>
                </a:solidFill>
                <a:effectLst/>
              </a:rPr>
              <a:t> att hedningarna i fullt antal har kommit in.</a:t>
            </a:r>
            <a:r>
              <a:rPr lang="sv-SE" sz="2000" b="0" i="0" dirty="0">
                <a:solidFill>
                  <a:srgbClr val="000000"/>
                </a:solidFill>
                <a:effectLst/>
              </a:rPr>
              <a:t> </a:t>
            </a:r>
            <a:r>
              <a:rPr lang="sv-SE" sz="1600" b="0" i="0" dirty="0">
                <a:solidFill>
                  <a:srgbClr val="000000"/>
                </a:solidFill>
                <a:effectLst/>
              </a:rPr>
              <a:t>(Rom 11:25)</a:t>
            </a:r>
          </a:p>
          <a:p>
            <a:pPr marL="3771900" indent="-180975">
              <a:lnSpc>
                <a:spcPts val="2200"/>
              </a:lnSpc>
              <a:spcBef>
                <a:spcPts val="600"/>
              </a:spcBef>
              <a:buFont typeface="Arial" panose="020B0604020202020204" pitchFamily="34" charset="0"/>
              <a:buChar char="•"/>
            </a:pPr>
            <a:r>
              <a:rPr lang="sv-SE" sz="2000" b="0" i="0" dirty="0">
                <a:solidFill>
                  <a:srgbClr val="C00000"/>
                </a:solidFill>
                <a:effectLst/>
              </a:rPr>
              <a:t>Hade [världens härskare] känt [Guds hemliga vishet] skulle de inte </a:t>
            </a:r>
            <a:br>
              <a:rPr lang="sv-SE" sz="2000" b="0" i="0" dirty="0">
                <a:solidFill>
                  <a:srgbClr val="C00000"/>
                </a:solidFill>
                <a:effectLst/>
              </a:rPr>
            </a:br>
            <a:r>
              <a:rPr lang="sv-SE" sz="2000" b="0" i="0" dirty="0">
                <a:solidFill>
                  <a:srgbClr val="C00000"/>
                </a:solidFill>
                <a:effectLst/>
              </a:rPr>
              <a:t>ha korsfäst härlighetens Herre.</a:t>
            </a:r>
            <a:r>
              <a:rPr lang="sv-SE" sz="2000" b="0" i="0" dirty="0">
                <a:solidFill>
                  <a:srgbClr val="000000"/>
                </a:solidFill>
                <a:effectLst/>
              </a:rPr>
              <a:t> </a:t>
            </a:r>
            <a:r>
              <a:rPr lang="sv-SE" sz="1600" b="0" i="0" dirty="0">
                <a:solidFill>
                  <a:srgbClr val="000000"/>
                </a:solidFill>
                <a:effectLst/>
              </a:rPr>
              <a:t>(1 Kor 2:8)</a:t>
            </a:r>
          </a:p>
          <a:p>
            <a:pPr marL="3771900">
              <a:lnSpc>
                <a:spcPts val="2200"/>
              </a:lnSpc>
              <a:spcBef>
                <a:spcPts val="300"/>
              </a:spcBef>
            </a:pPr>
            <a:r>
              <a:rPr lang="sv-SE" sz="2000" b="0" i="0" dirty="0">
                <a:solidFill>
                  <a:srgbClr val="000000"/>
                </a:solidFill>
                <a:effectLst/>
              </a:rPr>
              <a:t>Också tillfällig förhärdelse. Gäller bara fram till </a:t>
            </a:r>
            <a:r>
              <a:rPr lang="sv-SE" sz="2000" dirty="0">
                <a:solidFill>
                  <a:srgbClr val="000000"/>
                </a:solidFill>
              </a:rPr>
              <a:t>korsfästelsen:</a:t>
            </a:r>
          </a:p>
          <a:p>
            <a:pPr marL="4124325" lvl="1" indent="-180975">
              <a:lnSpc>
                <a:spcPts val="2200"/>
              </a:lnSpc>
              <a:spcBef>
                <a:spcPts val="300"/>
              </a:spcBef>
              <a:buFont typeface="Arial" panose="020B0604020202020204" pitchFamily="34" charset="0"/>
              <a:buChar char="•"/>
            </a:pPr>
            <a:r>
              <a:rPr lang="sv-SE" sz="2000" dirty="0">
                <a:solidFill>
                  <a:srgbClr val="000000"/>
                </a:solidFill>
              </a:rPr>
              <a:t>Därför säger Jesus: </a:t>
            </a:r>
            <a:r>
              <a:rPr lang="sv-SE" sz="2000" dirty="0">
                <a:solidFill>
                  <a:srgbClr val="C00000"/>
                </a:solidFill>
              </a:rPr>
              <a:t>När jag blivit upphöjd från jorden </a:t>
            </a:r>
            <a:r>
              <a:rPr lang="sv-SE" sz="2000" dirty="0"/>
              <a:t>[dvs korsfäst]</a:t>
            </a:r>
            <a:r>
              <a:rPr lang="sv-SE" sz="2000" dirty="0">
                <a:solidFill>
                  <a:srgbClr val="C00000"/>
                </a:solidFill>
              </a:rPr>
              <a:t>, </a:t>
            </a:r>
            <a:br>
              <a:rPr lang="sv-SE" sz="2000" dirty="0">
                <a:solidFill>
                  <a:srgbClr val="C00000"/>
                </a:solidFill>
              </a:rPr>
            </a:br>
            <a:r>
              <a:rPr lang="sv-SE" sz="2000" dirty="0">
                <a:solidFill>
                  <a:srgbClr val="C00000"/>
                </a:solidFill>
              </a:rPr>
              <a:t>ska jag dra </a:t>
            </a:r>
            <a:r>
              <a:rPr lang="sv-SE" sz="2000" i="1" u="sng" dirty="0">
                <a:solidFill>
                  <a:srgbClr val="C00000"/>
                </a:solidFill>
              </a:rPr>
              <a:t>alla</a:t>
            </a:r>
            <a:r>
              <a:rPr lang="sv-SE" sz="2000" dirty="0">
                <a:solidFill>
                  <a:srgbClr val="C00000"/>
                </a:solidFill>
              </a:rPr>
              <a:t> till mig.</a:t>
            </a:r>
            <a:r>
              <a:rPr lang="sv-SE" sz="2000" dirty="0">
                <a:solidFill>
                  <a:srgbClr val="000000"/>
                </a:solidFill>
              </a:rPr>
              <a:t> </a:t>
            </a:r>
            <a:r>
              <a:rPr lang="sv-SE" sz="1600" dirty="0">
                <a:solidFill>
                  <a:srgbClr val="000000"/>
                </a:solidFill>
              </a:rPr>
              <a:t>(Joh 12:32)</a:t>
            </a:r>
          </a:p>
          <a:p>
            <a:pPr marL="4124325" lvl="1" indent="-180975">
              <a:lnSpc>
                <a:spcPts val="2200"/>
              </a:lnSpc>
              <a:spcBef>
                <a:spcPts val="300"/>
              </a:spcBef>
              <a:buFont typeface="Arial" panose="020B0604020202020204" pitchFamily="34" charset="0"/>
              <a:buChar char="•"/>
            </a:pPr>
            <a:r>
              <a:rPr lang="sv-SE" sz="2000" b="0" i="0" dirty="0">
                <a:solidFill>
                  <a:srgbClr val="000000"/>
                </a:solidFill>
                <a:effectLst/>
              </a:rPr>
              <a:t>Därför säger Petrus på första pingstdagen (när Guds Ande utgöts)</a:t>
            </a:r>
            <a:r>
              <a:rPr lang="sv-SE" sz="2000" dirty="0">
                <a:solidFill>
                  <a:srgbClr val="000000"/>
                </a:solidFill>
              </a:rPr>
              <a:t>: </a:t>
            </a:r>
            <a:br>
              <a:rPr lang="sv-SE" sz="2000" dirty="0">
                <a:solidFill>
                  <a:srgbClr val="000000"/>
                </a:solidFill>
              </a:rPr>
            </a:br>
            <a:r>
              <a:rPr lang="sv-SE" sz="2000" dirty="0">
                <a:solidFill>
                  <a:srgbClr val="C00000"/>
                </a:solidFill>
              </a:rPr>
              <a:t>Därför kan </a:t>
            </a:r>
            <a:r>
              <a:rPr lang="sv-SE" sz="2000" i="1" u="sng" dirty="0">
                <a:solidFill>
                  <a:srgbClr val="C00000"/>
                </a:solidFill>
              </a:rPr>
              <a:t>hela Israels folk</a:t>
            </a:r>
            <a:r>
              <a:rPr lang="sv-SE" sz="2000" dirty="0">
                <a:solidFill>
                  <a:srgbClr val="C00000"/>
                </a:solidFill>
              </a:rPr>
              <a:t> veta säkert att denne Jesus som ni korsfäste, honom har Gud gjort till både Herre och Messias. </a:t>
            </a:r>
            <a:r>
              <a:rPr lang="sv-SE" sz="1600" dirty="0">
                <a:solidFill>
                  <a:srgbClr val="000000"/>
                </a:solidFill>
              </a:rPr>
              <a:t>(Apg 2:36)</a:t>
            </a:r>
            <a:endParaRPr lang="sv-SE" sz="2000" b="0" i="0" dirty="0">
              <a:solidFill>
                <a:srgbClr val="000000"/>
              </a:solidFill>
              <a:effectLst/>
            </a:endParaRPr>
          </a:p>
        </p:txBody>
      </p:sp>
    </p:spTree>
    <p:custDataLst>
      <p:tags r:id="rId1"/>
    </p:custDataLst>
    <p:extLst>
      <p:ext uri="{BB962C8B-B14F-4D97-AF65-F5344CB8AC3E}">
        <p14:creationId xmlns:p14="http://schemas.microsoft.com/office/powerpoint/2010/main" val="40452538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fade">
                                      <p:cBhvr>
                                        <p:cTn id="32" dur="500"/>
                                        <p:tgtEl>
                                          <p:spTgt spid="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Effect transition="in" filter="fade">
                                      <p:cBhvr>
                                        <p:cTn id="37" dur="500"/>
                                        <p:tgtEl>
                                          <p:spTgt spid="1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xEl>
                                              <p:pRg st="7" end="7"/>
                                            </p:txEl>
                                          </p:spTgt>
                                        </p:tgtEl>
                                        <p:attrNameLst>
                                          <p:attrName>style.visibility</p:attrName>
                                        </p:attrNameLst>
                                      </p:cBhvr>
                                      <p:to>
                                        <p:strVal val="visible"/>
                                      </p:to>
                                    </p:set>
                                    <p:animEffect transition="in" filter="fade">
                                      <p:cBhvr>
                                        <p:cTn id="42" dur="500"/>
                                        <p:tgtEl>
                                          <p:spTgt spid="1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xEl>
                                              <p:pRg st="8" end="8"/>
                                            </p:txEl>
                                          </p:spTgt>
                                        </p:tgtEl>
                                        <p:attrNameLst>
                                          <p:attrName>style.visibility</p:attrName>
                                        </p:attrNameLst>
                                      </p:cBhvr>
                                      <p:to>
                                        <p:strVal val="visible"/>
                                      </p:to>
                                    </p:set>
                                    <p:animEffect transition="in" filter="fade">
                                      <p:cBhvr>
                                        <p:cTn id="47" dur="500"/>
                                        <p:tgtEl>
                                          <p:spTgt spid="1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xEl>
                                              <p:pRg st="9" end="9"/>
                                            </p:txEl>
                                          </p:spTgt>
                                        </p:tgtEl>
                                        <p:attrNameLst>
                                          <p:attrName>style.visibility</p:attrName>
                                        </p:attrNameLst>
                                      </p:cBhvr>
                                      <p:to>
                                        <p:strVal val="visible"/>
                                      </p:to>
                                    </p:set>
                                    <p:animEffect transition="in" filter="fade">
                                      <p:cBhvr>
                                        <p:cTn id="52" dur="500"/>
                                        <p:tgtEl>
                                          <p:spTgt spid="1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1">
                                            <p:txEl>
                                              <p:pRg st="10" end="10"/>
                                            </p:txEl>
                                          </p:spTgt>
                                        </p:tgtEl>
                                        <p:attrNameLst>
                                          <p:attrName>style.visibility</p:attrName>
                                        </p:attrNameLst>
                                      </p:cBhvr>
                                      <p:to>
                                        <p:strVal val="visible"/>
                                      </p:to>
                                    </p:set>
                                    <p:animEffect transition="in" filter="fade">
                                      <p:cBhvr>
                                        <p:cTn id="57" dur="500"/>
                                        <p:tgtEl>
                                          <p:spTgt spid="1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Utkorelse (Predestination)</a:t>
            </a:r>
          </a:p>
        </p:txBody>
      </p:sp>
      <p:sp>
        <p:nvSpPr>
          <p:cNvPr id="6" name="textruta 5">
            <a:extLst>
              <a:ext uri="{FF2B5EF4-FFF2-40B4-BE49-F238E27FC236}">
                <a16:creationId xmlns:a16="http://schemas.microsoft.com/office/drawing/2014/main" id="{A5C5C631-0904-46DB-A89B-2B3F6835ABBA}"/>
              </a:ext>
            </a:extLst>
          </p:cNvPr>
          <p:cNvSpPr txBox="1"/>
          <p:nvPr/>
        </p:nvSpPr>
        <p:spPr>
          <a:xfrm>
            <a:off x="-2" y="838085"/>
            <a:ext cx="12192002" cy="5940088"/>
          </a:xfrm>
          <a:prstGeom prst="rect">
            <a:avLst/>
          </a:prstGeom>
          <a:noFill/>
        </p:spPr>
        <p:txBody>
          <a:bodyPr wrap="square" lIns="216000" rtlCol="0">
            <a:spAutoFit/>
          </a:bodyPr>
          <a:lstStyle/>
          <a:p>
            <a:r>
              <a:rPr lang="sv-SE" sz="2000" dirty="0"/>
              <a:t>Begreppet innebär att Gud avgör människans frälsning och inte </a:t>
            </a:r>
            <a:br>
              <a:rPr lang="sv-SE" sz="2000" dirty="0"/>
            </a:br>
            <a:r>
              <a:rPr lang="sv-SE" sz="2000" dirty="0"/>
              <a:t>människan själv.</a:t>
            </a:r>
            <a:endParaRPr lang="sv-SE" sz="2000" b="1" dirty="0">
              <a:solidFill>
                <a:schemeClr val="accent6">
                  <a:lumMod val="75000"/>
                </a:schemeClr>
              </a:solidFill>
            </a:endParaRPr>
          </a:p>
          <a:p>
            <a:pPr marL="360363" indent="-184150">
              <a:spcBef>
                <a:spcPts val="600"/>
              </a:spcBef>
              <a:buFont typeface="Arial" panose="020B0604020202020204" pitchFamily="34" charset="0"/>
              <a:buChar char="•"/>
            </a:pPr>
            <a:r>
              <a:rPr lang="sv-SE" sz="2000" dirty="0"/>
              <a:t>Människans fria vilja saknar betydelse.</a:t>
            </a:r>
          </a:p>
          <a:p>
            <a:pPr marL="360363" indent="-184150">
              <a:spcBef>
                <a:spcPts val="600"/>
              </a:spcBef>
              <a:buFont typeface="Arial" panose="020B0604020202020204" pitchFamily="34" charset="0"/>
              <a:buChar char="•"/>
            </a:pPr>
            <a:r>
              <a:rPr lang="sv-SE" sz="2000" dirty="0"/>
              <a:t>Gud inte bara </a:t>
            </a:r>
            <a:r>
              <a:rPr lang="sv-SE" sz="2000" i="1" u="sng" dirty="0"/>
              <a:t>predikterar</a:t>
            </a:r>
            <a:r>
              <a:rPr lang="sv-SE" sz="2000" dirty="0"/>
              <a:t> (</a:t>
            </a:r>
            <a:r>
              <a:rPr lang="sv-SE" sz="2000" i="1" dirty="0"/>
              <a:t>förutsäger</a:t>
            </a:r>
            <a:r>
              <a:rPr lang="sv-SE" sz="2000" dirty="0"/>
              <a:t>) </a:t>
            </a:r>
            <a:br>
              <a:rPr lang="sv-SE" sz="2000" dirty="0"/>
            </a:br>
            <a:r>
              <a:rPr lang="sv-SE" sz="2000" dirty="0"/>
              <a:t>utan också </a:t>
            </a:r>
            <a:r>
              <a:rPr lang="sv-SE" sz="2000" i="1" u="sng" dirty="0"/>
              <a:t>predeterminerar</a:t>
            </a:r>
            <a:r>
              <a:rPr lang="sv-SE" sz="2000" dirty="0"/>
              <a:t> (</a:t>
            </a:r>
            <a:r>
              <a:rPr lang="sv-SE" sz="2000" i="1" dirty="0"/>
              <a:t>förutbestämmer</a:t>
            </a:r>
            <a:r>
              <a:rPr lang="sv-SE" sz="2000" dirty="0"/>
              <a:t>).</a:t>
            </a:r>
          </a:p>
          <a:p>
            <a:pPr marL="360363" indent="-184150">
              <a:spcBef>
                <a:spcPts val="600"/>
              </a:spcBef>
              <a:buFont typeface="Arial" panose="020B0604020202020204" pitchFamily="34" charset="0"/>
              <a:buChar char="•"/>
            </a:pPr>
            <a:r>
              <a:rPr lang="sv-SE" sz="2000" dirty="0"/>
              <a:t>Ett problem är att Bibeln ofta appellerar till människans fria val.</a:t>
            </a:r>
          </a:p>
          <a:p>
            <a:pPr>
              <a:spcBef>
                <a:spcPts val="3000"/>
              </a:spcBef>
            </a:pPr>
            <a:r>
              <a:rPr lang="sv-SE" sz="2000" dirty="0"/>
              <a:t>Möjliga synsätt:</a:t>
            </a:r>
          </a:p>
          <a:p>
            <a:pPr marL="360363" lvl="1" indent="-184150">
              <a:spcBef>
                <a:spcPts val="1200"/>
              </a:spcBef>
              <a:buFont typeface="Arial" panose="020B0604020202020204" pitchFamily="34" charset="0"/>
              <a:buChar char="•"/>
              <a:tabLst>
                <a:tab pos="622300" algn="l"/>
              </a:tabLst>
            </a:pPr>
            <a:r>
              <a:rPr lang="sv-SE" sz="2000" b="1" dirty="0">
                <a:solidFill>
                  <a:schemeClr val="accent6">
                    <a:lumMod val="75000"/>
                  </a:schemeClr>
                </a:solidFill>
              </a:rPr>
              <a:t>Dubbel utkorelse</a:t>
            </a:r>
            <a:r>
              <a:rPr lang="sv-SE" sz="2000" dirty="0"/>
              <a:t> (</a:t>
            </a:r>
            <a:r>
              <a:rPr lang="sv-SE" sz="2000" i="1" dirty="0"/>
              <a:t>kalvinism</a:t>
            </a:r>
            <a:r>
              <a:rPr lang="sv-SE" sz="2000" dirty="0"/>
              <a:t>): Gud både </a:t>
            </a:r>
            <a:r>
              <a:rPr lang="sv-SE" sz="2000" i="1" u="sng" dirty="0"/>
              <a:t>utkorar</a:t>
            </a:r>
            <a:r>
              <a:rPr lang="sv-SE" sz="2000" dirty="0"/>
              <a:t> (till evigt liv) och </a:t>
            </a:r>
            <a:r>
              <a:rPr lang="sv-SE" sz="2000" i="1" u="sng" dirty="0"/>
              <a:t>förhärdar</a:t>
            </a:r>
            <a:r>
              <a:rPr lang="sv-SE" sz="2000" dirty="0"/>
              <a:t> (till evig död).</a:t>
            </a:r>
            <a:br>
              <a:rPr lang="sv-SE" sz="2000" dirty="0"/>
            </a:br>
            <a:r>
              <a:rPr lang="sv-SE" sz="2000" dirty="0"/>
              <a:t>	</a:t>
            </a:r>
            <a:r>
              <a:rPr lang="sv-SE" sz="2000" i="1" dirty="0"/>
              <a:t>Problem:</a:t>
            </a:r>
            <a:r>
              <a:rPr lang="sv-SE" sz="2000" dirty="0"/>
              <a:t> Människan straffas för något Gud valt åt henne. (Speciellt svårt att förena med ett helvete.)</a:t>
            </a:r>
          </a:p>
          <a:p>
            <a:pPr marL="360363" lvl="1" indent="-184150">
              <a:spcBef>
                <a:spcPts val="1200"/>
              </a:spcBef>
              <a:buFont typeface="Arial" panose="020B0604020202020204" pitchFamily="34" charset="0"/>
              <a:buChar char="•"/>
              <a:tabLst>
                <a:tab pos="623888" algn="l"/>
              </a:tabLst>
            </a:pPr>
            <a:r>
              <a:rPr lang="sv-SE" sz="2000" b="1" dirty="0">
                <a:solidFill>
                  <a:schemeClr val="accent6">
                    <a:lumMod val="75000"/>
                  </a:schemeClr>
                </a:solidFill>
              </a:rPr>
              <a:t>Enkel utkorelse</a:t>
            </a:r>
            <a:r>
              <a:rPr lang="sv-SE" sz="2000" dirty="0"/>
              <a:t> (</a:t>
            </a:r>
            <a:r>
              <a:rPr lang="sv-SE" sz="2000" i="1" dirty="0"/>
              <a:t>luthersk</a:t>
            </a:r>
            <a:r>
              <a:rPr lang="sv-SE" sz="2000" dirty="0"/>
              <a:t>): Gud väljer frälsning för några, men människan själv väljer sin fördömelse.</a:t>
            </a:r>
            <a:br>
              <a:rPr lang="sv-SE" sz="2000" dirty="0"/>
            </a:br>
            <a:r>
              <a:rPr lang="sv-SE" sz="2000" dirty="0"/>
              <a:t>	</a:t>
            </a:r>
            <a:r>
              <a:rPr lang="sv-SE" sz="2000" i="1" dirty="0"/>
              <a:t>Problem:</a:t>
            </a:r>
            <a:r>
              <a:rPr lang="sv-SE" sz="2000" dirty="0"/>
              <a:t> Självmotsägelse.</a:t>
            </a:r>
            <a:endParaRPr lang="sv-SE" sz="2000" dirty="0">
              <a:highlight>
                <a:srgbClr val="FFFF00"/>
              </a:highlight>
            </a:endParaRPr>
          </a:p>
          <a:p>
            <a:pPr marL="360363" lvl="1" indent="-184150">
              <a:spcBef>
                <a:spcPts val="1200"/>
              </a:spcBef>
              <a:buFont typeface="Arial" panose="020B0604020202020204" pitchFamily="34" charset="0"/>
              <a:buChar char="•"/>
              <a:tabLst>
                <a:tab pos="623888" algn="l"/>
              </a:tabLst>
            </a:pPr>
            <a:r>
              <a:rPr lang="sv-SE" sz="2000" b="1" dirty="0">
                <a:solidFill>
                  <a:schemeClr val="accent6">
                    <a:lumMod val="75000"/>
                  </a:schemeClr>
                </a:solidFill>
              </a:rPr>
              <a:t>Universalism</a:t>
            </a:r>
            <a:r>
              <a:rPr lang="sv-SE" sz="2000" dirty="0"/>
              <a:t>: Alla blir frälsta.</a:t>
            </a:r>
            <a:br>
              <a:rPr lang="sv-SE" sz="2000" dirty="0"/>
            </a:br>
            <a:r>
              <a:rPr lang="sv-SE" sz="2000" dirty="0"/>
              <a:t>	</a:t>
            </a:r>
            <a:r>
              <a:rPr lang="sv-SE" sz="2000" i="1" dirty="0"/>
              <a:t>Problem:</a:t>
            </a:r>
            <a:r>
              <a:rPr lang="sv-SE" sz="2000" dirty="0"/>
              <a:t> Tro och omvändelse är inte längre nödvändigt.</a:t>
            </a:r>
          </a:p>
          <a:p>
            <a:pPr marL="360363" lvl="1" indent="-184150">
              <a:spcBef>
                <a:spcPts val="1200"/>
              </a:spcBef>
              <a:buFont typeface="Arial" panose="020B0604020202020204" pitchFamily="34" charset="0"/>
              <a:buChar char="•"/>
              <a:tabLst>
                <a:tab pos="623888" algn="l"/>
              </a:tabLst>
            </a:pPr>
            <a:r>
              <a:rPr lang="sv-SE" sz="2000" b="1" dirty="0">
                <a:solidFill>
                  <a:schemeClr val="accent6">
                    <a:lumMod val="75000"/>
                  </a:schemeClr>
                </a:solidFill>
              </a:rPr>
              <a:t>Fritt val</a:t>
            </a:r>
            <a:r>
              <a:rPr lang="sv-SE" sz="2000" dirty="0"/>
              <a:t>: Människan avgör själv om hon vill tillhöra Gud eller inte.</a:t>
            </a:r>
            <a:br>
              <a:rPr lang="sv-SE" sz="2000" dirty="0"/>
            </a:br>
            <a:r>
              <a:rPr lang="sv-SE" sz="2000" dirty="0"/>
              <a:t>	</a:t>
            </a:r>
            <a:r>
              <a:rPr lang="sv-SE" sz="2000" i="1" dirty="0"/>
              <a:t>Problem:</a:t>
            </a:r>
            <a:r>
              <a:rPr lang="sv-SE" sz="2000" dirty="0"/>
              <a:t> En del bibelverser som behandlas i denna (ev. kommande) video.</a:t>
            </a:r>
            <a:endParaRPr lang="LID4096" sz="2000" dirty="0"/>
          </a:p>
        </p:txBody>
      </p:sp>
      <p:pic>
        <p:nvPicPr>
          <p:cNvPr id="5" name="Bildobjekt 4" descr="En bild som visar text&#10;&#10;Automatiskt genererad beskrivning">
            <a:extLst>
              <a:ext uri="{FF2B5EF4-FFF2-40B4-BE49-F238E27FC236}">
                <a16:creationId xmlns:a16="http://schemas.microsoft.com/office/drawing/2014/main" id="{2EBDCCA6-AD17-494D-A056-EC5326F4D7E3}"/>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48246" y="684000"/>
            <a:ext cx="4176778" cy="2912095"/>
          </a:xfrm>
          <a:prstGeom prst="rect">
            <a:avLst/>
          </a:prstGeom>
        </p:spPr>
      </p:pic>
      <p:sp>
        <p:nvSpPr>
          <p:cNvPr id="14" name="textruta 13">
            <a:extLst>
              <a:ext uri="{FF2B5EF4-FFF2-40B4-BE49-F238E27FC236}">
                <a16:creationId xmlns:a16="http://schemas.microsoft.com/office/drawing/2014/main" id="{FE817E69-4F67-4E90-902C-64A4EAB2A76D}"/>
              </a:ext>
            </a:extLst>
          </p:cNvPr>
          <p:cNvSpPr txBox="1"/>
          <p:nvPr/>
        </p:nvSpPr>
        <p:spPr>
          <a:xfrm>
            <a:off x="258728" y="972003"/>
            <a:ext cx="8463648" cy="2315528"/>
          </a:xfrm>
          <a:prstGeom prst="wedgeRoundRectCallout">
            <a:avLst>
              <a:gd name="adj1" fmla="val -20400"/>
              <a:gd name="adj2" fmla="val 105282"/>
              <a:gd name="adj3" fmla="val 16667"/>
            </a:avLst>
          </a:prstGeom>
          <a:solidFill>
            <a:schemeClr val="bg1">
              <a:lumMod val="85000"/>
            </a:schemeClr>
          </a:solidFill>
          <a:ln w="28575">
            <a:solidFill>
              <a:schemeClr val="accent5"/>
            </a:solidFill>
          </a:ln>
        </p:spPr>
        <p:style>
          <a:lnRef idx="2">
            <a:schemeClr val="accent5"/>
          </a:lnRef>
          <a:fillRef idx="1">
            <a:schemeClr val="lt1"/>
          </a:fillRef>
          <a:effectRef idx="0">
            <a:schemeClr val="accent5"/>
          </a:effectRef>
          <a:fontRef idx="minor">
            <a:schemeClr val="dk1"/>
          </a:fontRef>
        </p:style>
        <p:txBody>
          <a:bodyPr wrap="square" tIns="0" bIns="0" anchor="ctr">
            <a:spAutoFit/>
          </a:bodyPr>
          <a:lstStyle/>
          <a:p>
            <a:r>
              <a:rPr lang="sv-SE" dirty="0"/>
              <a:t>Läran om Guds nåd hävdad ”in absurdum”.</a:t>
            </a:r>
          </a:p>
          <a:p>
            <a:r>
              <a:rPr lang="sv-SE" dirty="0"/>
              <a:t>Vi kan inte lägga någonting till Gud når, inte ens en vilja att ta emot den.</a:t>
            </a:r>
            <a:endParaRPr lang="sv-SE" dirty="0">
              <a:highlight>
                <a:srgbClr val="FFFF00"/>
              </a:highlight>
            </a:endParaRPr>
          </a:p>
          <a:p>
            <a:pPr>
              <a:spcBef>
                <a:spcPts val="600"/>
              </a:spcBef>
            </a:pPr>
            <a:r>
              <a:rPr lang="sv-SE" dirty="0"/>
              <a:t>Men att vara frälst av nåd betyder inte att det inte finns villkor för frälsningen:</a:t>
            </a:r>
            <a:br>
              <a:rPr lang="sv-SE" dirty="0"/>
            </a:br>
            <a:r>
              <a:rPr lang="sv-SE" dirty="0">
                <a:solidFill>
                  <a:srgbClr val="C00000"/>
                </a:solidFill>
              </a:rPr>
              <a:t>Den som </a:t>
            </a:r>
            <a:r>
              <a:rPr lang="sv-SE" i="1" u="sng" dirty="0">
                <a:solidFill>
                  <a:srgbClr val="C00000"/>
                </a:solidFill>
              </a:rPr>
              <a:t>vill </a:t>
            </a:r>
            <a:r>
              <a:rPr lang="sv-SE" i="1" u="sng" dirty="0">
                <a:solidFill>
                  <a:schemeClr val="tx1"/>
                </a:solidFill>
              </a:rPr>
              <a:t>[personligt val]</a:t>
            </a:r>
            <a:r>
              <a:rPr lang="sv-SE" dirty="0">
                <a:solidFill>
                  <a:srgbClr val="C00000"/>
                </a:solidFill>
              </a:rPr>
              <a:t> ska </a:t>
            </a:r>
            <a:r>
              <a:rPr lang="sv-SE" i="1" u="sng" dirty="0">
                <a:solidFill>
                  <a:srgbClr val="C00000"/>
                </a:solidFill>
              </a:rPr>
              <a:t>fritt </a:t>
            </a:r>
            <a:r>
              <a:rPr lang="sv-SE" i="1" u="sng" dirty="0">
                <a:solidFill>
                  <a:schemeClr val="tx1"/>
                </a:solidFill>
              </a:rPr>
              <a:t>[gratis, av nåd]</a:t>
            </a:r>
            <a:r>
              <a:rPr lang="sv-SE" dirty="0">
                <a:solidFill>
                  <a:srgbClr val="C00000"/>
                </a:solidFill>
              </a:rPr>
              <a:t> få ta emot livets vatten.</a:t>
            </a:r>
            <a:r>
              <a:rPr lang="sv-SE" dirty="0"/>
              <a:t> </a:t>
            </a:r>
            <a:r>
              <a:rPr lang="sv-SE" sz="1400" dirty="0"/>
              <a:t>(Upp 22:17)</a:t>
            </a:r>
          </a:p>
          <a:p>
            <a:pPr>
              <a:spcBef>
                <a:spcPts val="600"/>
              </a:spcBef>
            </a:pPr>
            <a:r>
              <a:rPr lang="sv-SE" dirty="0"/>
              <a:t>Hänvisning till ”mysterium”: </a:t>
            </a:r>
            <a:r>
              <a:rPr lang="sv-SE" dirty="0">
                <a:solidFill>
                  <a:srgbClr val="C00000"/>
                </a:solidFill>
              </a:rPr>
              <a:t>Hur </a:t>
            </a:r>
            <a:r>
              <a:rPr lang="sv-SE" i="1" u="sng" dirty="0">
                <a:solidFill>
                  <a:srgbClr val="C00000"/>
                </a:solidFill>
              </a:rPr>
              <a:t>outgrundliga</a:t>
            </a:r>
            <a:r>
              <a:rPr lang="sv-SE" dirty="0">
                <a:solidFill>
                  <a:srgbClr val="C00000"/>
                </a:solidFill>
              </a:rPr>
              <a:t> är inte hans domar,</a:t>
            </a:r>
            <a:br>
              <a:rPr lang="sv-SE" dirty="0">
                <a:solidFill>
                  <a:srgbClr val="C00000"/>
                </a:solidFill>
              </a:rPr>
            </a:br>
            <a:r>
              <a:rPr lang="sv-SE" dirty="0">
                <a:solidFill>
                  <a:srgbClr val="C00000"/>
                </a:solidFill>
              </a:rPr>
              <a:t>hur </a:t>
            </a:r>
            <a:r>
              <a:rPr lang="sv-SE" i="1" u="sng" dirty="0">
                <a:solidFill>
                  <a:srgbClr val="C00000"/>
                </a:solidFill>
              </a:rPr>
              <a:t>ofattbara</a:t>
            </a:r>
            <a:r>
              <a:rPr lang="sv-SE" dirty="0">
                <a:solidFill>
                  <a:srgbClr val="C00000"/>
                </a:solidFill>
              </a:rPr>
              <a:t> hans vägar!</a:t>
            </a:r>
            <a:r>
              <a:rPr lang="sv-SE" dirty="0"/>
              <a:t> </a:t>
            </a:r>
            <a:r>
              <a:rPr lang="sv-SE" sz="1400" dirty="0"/>
              <a:t>(Rom 11:33)</a:t>
            </a:r>
            <a:endParaRPr lang="sv-SE" sz="1400" dirty="0">
              <a:highlight>
                <a:srgbClr val="FFFF00"/>
              </a:highlight>
            </a:endParaRPr>
          </a:p>
          <a:p>
            <a:r>
              <a:rPr lang="sv-SE" dirty="0"/>
              <a:t>Skilj mellan att </a:t>
            </a:r>
            <a:r>
              <a:rPr lang="sv-SE" i="1" u="sng" dirty="0"/>
              <a:t>inte förstå</a:t>
            </a:r>
            <a:r>
              <a:rPr lang="sv-SE" dirty="0"/>
              <a:t> och en </a:t>
            </a:r>
            <a:r>
              <a:rPr lang="sv-SE" i="1" u="sng" dirty="0"/>
              <a:t>självmotsägelse</a:t>
            </a:r>
            <a:r>
              <a:rPr lang="sv-SE" dirty="0"/>
              <a:t>.</a:t>
            </a:r>
            <a:endParaRPr lang="LID4096" dirty="0">
              <a:highlight>
                <a:srgbClr val="FFFF00"/>
              </a:highlight>
            </a:endParaRPr>
          </a:p>
        </p:txBody>
      </p:sp>
    </p:spTree>
    <p:custDataLst>
      <p:tags r:id="rId1"/>
    </p:custDataLst>
    <p:extLst>
      <p:ext uri="{BB962C8B-B14F-4D97-AF65-F5344CB8AC3E}">
        <p14:creationId xmlns:p14="http://schemas.microsoft.com/office/powerpoint/2010/main" val="40319145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bg/>
                                          </p:spTgt>
                                        </p:tgtEl>
                                        <p:attrNameLst>
                                          <p:attrName>style.visibility</p:attrName>
                                        </p:attrNameLst>
                                      </p:cBhvr>
                                      <p:to>
                                        <p:strVal val="visible"/>
                                      </p:to>
                                    </p:set>
                                    <p:animEffect transition="in" filter="fade">
                                      <p:cBhvr>
                                        <p:cTn id="42" dur="500"/>
                                        <p:tgtEl>
                                          <p:spTgt spid="14">
                                            <p:bg/>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4">
                                            <p:txEl>
                                              <p:pRg st="0" end="0"/>
                                            </p:txEl>
                                          </p:spTgt>
                                        </p:tgtEl>
                                        <p:attrNameLst>
                                          <p:attrName>style.visibility</p:attrName>
                                        </p:attrNameLst>
                                      </p:cBhvr>
                                      <p:to>
                                        <p:strVal val="visible"/>
                                      </p:to>
                                    </p:set>
                                    <p:animEffect transition="in" filter="fade">
                                      <p:cBhvr>
                                        <p:cTn id="45" dur="500"/>
                                        <p:tgtEl>
                                          <p:spTgt spid="14">
                                            <p:txEl>
                                              <p:pRg st="0" end="0"/>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4">
                                            <p:txEl>
                                              <p:pRg st="1" end="1"/>
                                            </p:txEl>
                                          </p:spTgt>
                                        </p:tgtEl>
                                        <p:attrNameLst>
                                          <p:attrName>style.visibility</p:attrName>
                                        </p:attrNameLst>
                                      </p:cBhvr>
                                      <p:to>
                                        <p:strVal val="visible"/>
                                      </p:to>
                                    </p:set>
                                    <p:animEffect transition="in" filter="fade">
                                      <p:cBhvr>
                                        <p:cTn id="48" dur="500"/>
                                        <p:tgtEl>
                                          <p:spTgt spid="14">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4">
                                            <p:txEl>
                                              <p:pRg st="2" end="2"/>
                                            </p:txEl>
                                          </p:spTgt>
                                        </p:tgtEl>
                                        <p:attrNameLst>
                                          <p:attrName>style.visibility</p:attrName>
                                        </p:attrNameLst>
                                      </p:cBhvr>
                                      <p:to>
                                        <p:strVal val="visible"/>
                                      </p:to>
                                    </p:set>
                                    <p:animEffect transition="in" filter="fade">
                                      <p:cBhvr>
                                        <p:cTn id="53" dur="500"/>
                                        <p:tgtEl>
                                          <p:spTgt spid="14">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4">
                                            <p:txEl>
                                              <p:pRg st="3" end="3"/>
                                            </p:txEl>
                                          </p:spTgt>
                                        </p:tgtEl>
                                        <p:attrNameLst>
                                          <p:attrName>style.visibility</p:attrName>
                                        </p:attrNameLst>
                                      </p:cBhvr>
                                      <p:to>
                                        <p:strVal val="visible"/>
                                      </p:to>
                                    </p:set>
                                    <p:animEffect transition="in" filter="fade">
                                      <p:cBhvr>
                                        <p:cTn id="58" dur="500"/>
                                        <p:tgtEl>
                                          <p:spTgt spid="14">
                                            <p:txEl>
                                              <p:pRg st="3" end="3"/>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4">
                                            <p:txEl>
                                              <p:pRg st="4" end="4"/>
                                            </p:txEl>
                                          </p:spTgt>
                                        </p:tgtEl>
                                        <p:attrNameLst>
                                          <p:attrName>style.visibility</p:attrName>
                                        </p:attrNameLst>
                                      </p:cBhvr>
                                      <p:to>
                                        <p:strVal val="visible"/>
                                      </p:to>
                                    </p:set>
                                    <p:animEffect transition="in" filter="fade">
                                      <p:cBhvr>
                                        <p:cTn id="61" dur="500"/>
                                        <p:tgtEl>
                                          <p:spTgt spid="14">
                                            <p:txEl>
                                              <p:pRg st="4" end="4"/>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6">
                                            <p:txEl>
                                              <p:pRg st="7" end="7"/>
                                            </p:txEl>
                                          </p:spTgt>
                                        </p:tgtEl>
                                        <p:attrNameLst>
                                          <p:attrName>style.visibility</p:attrName>
                                        </p:attrNameLst>
                                      </p:cBhvr>
                                      <p:to>
                                        <p:strVal val="visible"/>
                                      </p:to>
                                    </p:set>
                                    <p:animEffect transition="in" filter="fade">
                                      <p:cBhvr>
                                        <p:cTn id="66" dur="500"/>
                                        <p:tgtEl>
                                          <p:spTgt spid="6">
                                            <p:txEl>
                                              <p:pRg st="7" end="7"/>
                                            </p:txEl>
                                          </p:spTgt>
                                        </p:tgtEl>
                                      </p:cBhvr>
                                    </p:animEffect>
                                  </p:childTnLst>
                                </p:cTn>
                              </p:par>
                              <p:par>
                                <p:cTn id="67" presetID="10" presetClass="exit" presetSubtype="0" fill="hold" grpId="1" nodeType="withEffect">
                                  <p:stCondLst>
                                    <p:cond delay="0"/>
                                  </p:stCondLst>
                                  <p:childTnLst>
                                    <p:animEffect transition="out" filter="fade">
                                      <p:cBhvr>
                                        <p:cTn id="68" dur="500"/>
                                        <p:tgtEl>
                                          <p:spTgt spid="14">
                                            <p:txEl>
                                              <p:pRg st="0" end="0"/>
                                            </p:txEl>
                                          </p:spTgt>
                                        </p:tgtEl>
                                      </p:cBhvr>
                                    </p:animEffect>
                                    <p:set>
                                      <p:cBhvr>
                                        <p:cTn id="69" dur="1" fill="hold">
                                          <p:stCondLst>
                                            <p:cond delay="499"/>
                                          </p:stCondLst>
                                        </p:cTn>
                                        <p:tgtEl>
                                          <p:spTgt spid="14">
                                            <p:txEl>
                                              <p:pRg st="0" end="0"/>
                                            </p:txEl>
                                          </p:spTgt>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14">
                                            <p:txEl>
                                              <p:pRg st="1" end="1"/>
                                            </p:txEl>
                                          </p:spTgt>
                                        </p:tgtEl>
                                      </p:cBhvr>
                                    </p:animEffect>
                                    <p:set>
                                      <p:cBhvr>
                                        <p:cTn id="72" dur="1" fill="hold">
                                          <p:stCondLst>
                                            <p:cond delay="499"/>
                                          </p:stCondLst>
                                        </p:cTn>
                                        <p:tgtEl>
                                          <p:spTgt spid="14">
                                            <p:txEl>
                                              <p:pRg st="1" end="1"/>
                                            </p:txEl>
                                          </p:spTgt>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14">
                                            <p:txEl>
                                              <p:pRg st="2" end="2"/>
                                            </p:txEl>
                                          </p:spTgt>
                                        </p:tgtEl>
                                      </p:cBhvr>
                                    </p:animEffect>
                                    <p:set>
                                      <p:cBhvr>
                                        <p:cTn id="75" dur="1" fill="hold">
                                          <p:stCondLst>
                                            <p:cond delay="499"/>
                                          </p:stCondLst>
                                        </p:cTn>
                                        <p:tgtEl>
                                          <p:spTgt spid="14">
                                            <p:txEl>
                                              <p:pRg st="2" end="2"/>
                                            </p:txEl>
                                          </p:spTgt>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14">
                                            <p:txEl>
                                              <p:pRg st="3" end="3"/>
                                            </p:txEl>
                                          </p:spTgt>
                                        </p:tgtEl>
                                      </p:cBhvr>
                                    </p:animEffect>
                                    <p:set>
                                      <p:cBhvr>
                                        <p:cTn id="78" dur="1" fill="hold">
                                          <p:stCondLst>
                                            <p:cond delay="499"/>
                                          </p:stCondLst>
                                        </p:cTn>
                                        <p:tgtEl>
                                          <p:spTgt spid="14">
                                            <p:txEl>
                                              <p:pRg st="3" end="3"/>
                                            </p:txEl>
                                          </p:spTgt>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14">
                                            <p:txEl>
                                              <p:pRg st="4" end="4"/>
                                            </p:txEl>
                                          </p:spTgt>
                                        </p:tgtEl>
                                      </p:cBhvr>
                                    </p:animEffect>
                                    <p:set>
                                      <p:cBhvr>
                                        <p:cTn id="81" dur="1" fill="hold">
                                          <p:stCondLst>
                                            <p:cond delay="499"/>
                                          </p:stCondLst>
                                        </p:cTn>
                                        <p:tgtEl>
                                          <p:spTgt spid="14">
                                            <p:txEl>
                                              <p:pRg st="4" end="4"/>
                                            </p:txEl>
                                          </p:spTgt>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14">
                                            <p:bg/>
                                          </p:spTgt>
                                        </p:tgtEl>
                                      </p:cBhvr>
                                    </p:animEffect>
                                    <p:set>
                                      <p:cBhvr>
                                        <p:cTn id="84" dur="1" fill="hold">
                                          <p:stCondLst>
                                            <p:cond delay="499"/>
                                          </p:stCondLst>
                                        </p:cTn>
                                        <p:tgtEl>
                                          <p:spTgt spid="14">
                                            <p:bg/>
                                          </p:spTgt>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6">
                                            <p:txEl>
                                              <p:pRg st="8" end="8"/>
                                            </p:txEl>
                                          </p:spTgt>
                                        </p:tgtEl>
                                        <p:attrNameLst>
                                          <p:attrName>style.visibility</p:attrName>
                                        </p:attrNameLst>
                                      </p:cBhvr>
                                      <p:to>
                                        <p:strVal val="visible"/>
                                      </p:to>
                                    </p:set>
                                    <p:animEffect transition="in" filter="fade">
                                      <p:cBhvr>
                                        <p:cTn id="89"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2"/>
      <p:bldP spid="14" grpId="0" uiExpand="1" build="p" bldLvl="2" animBg="1"/>
      <p:bldP spid="14" grpId="1"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descr="En bild som visar text, utomhus, himmel, tecken&#10;&#10;Automatiskt genererad beskrivning">
            <a:extLst>
              <a:ext uri="{FF2B5EF4-FFF2-40B4-BE49-F238E27FC236}">
                <a16:creationId xmlns:a16="http://schemas.microsoft.com/office/drawing/2014/main" id="{FBABA77C-7D52-4475-B37A-537CFCF61D68}"/>
              </a:ext>
            </a:extLst>
          </p:cNvPr>
          <p:cNvPicPr>
            <a:picLocks noChangeAspect="1"/>
          </p:cNvPicPr>
          <p:nvPr/>
        </p:nvPicPr>
        <p:blipFill rotWithShape="1">
          <a:blip r:embed="rId4">
            <a:extLst>
              <a:ext uri="{28A0092B-C50C-407E-A947-70E740481C1C}">
                <a14:useLocalDpi xmlns:a14="http://schemas.microsoft.com/office/drawing/2010/main" val="0"/>
              </a:ext>
            </a:extLst>
          </a:blip>
          <a:srcRect t="21518"/>
          <a:stretch/>
        </p:blipFill>
        <p:spPr>
          <a:xfrm>
            <a:off x="0" y="3429000"/>
            <a:ext cx="12192000" cy="3429000"/>
          </a:xfrm>
          <a:prstGeom prst="rect">
            <a:avLst/>
          </a:prstGeom>
        </p:spPr>
      </p:pic>
      <p:sp>
        <p:nvSpPr>
          <p:cNvPr id="2" name="Rubrik 1">
            <a:extLst>
              <a:ext uri="{FF2B5EF4-FFF2-40B4-BE49-F238E27FC236}">
                <a16:creationId xmlns:a16="http://schemas.microsoft.com/office/drawing/2014/main" id="{5B32EC27-47E7-4C46-A2D5-3D87419773A2}"/>
              </a:ext>
            </a:extLst>
          </p:cNvPr>
          <p:cNvSpPr>
            <a:spLocks noGrp="1"/>
          </p:cNvSpPr>
          <p:nvPr>
            <p:ph type="title"/>
          </p:nvPr>
        </p:nvSpPr>
        <p:spPr/>
        <p:txBody>
          <a:bodyPr/>
          <a:lstStyle/>
          <a:p>
            <a:r>
              <a:rPr lang="sv-SE" dirty="0"/>
              <a:t>Lärans utveckling</a:t>
            </a:r>
            <a:endParaRPr lang="LID4096" dirty="0"/>
          </a:p>
        </p:txBody>
      </p:sp>
      <p:sp>
        <p:nvSpPr>
          <p:cNvPr id="5" name="textruta 4">
            <a:extLst>
              <a:ext uri="{FF2B5EF4-FFF2-40B4-BE49-F238E27FC236}">
                <a16:creationId xmlns:a16="http://schemas.microsoft.com/office/drawing/2014/main" id="{52F6B148-F9C2-4A99-80A5-5CF6223578D1}"/>
              </a:ext>
            </a:extLst>
          </p:cNvPr>
          <p:cNvSpPr txBox="1"/>
          <p:nvPr/>
        </p:nvSpPr>
        <p:spPr>
          <a:xfrm>
            <a:off x="-2" y="684000"/>
            <a:ext cx="12192001" cy="4093428"/>
          </a:xfrm>
          <a:prstGeom prst="rect">
            <a:avLst/>
          </a:prstGeom>
          <a:noFill/>
        </p:spPr>
        <p:txBody>
          <a:bodyPr wrap="square" lIns="216000" rtlCol="0">
            <a:spAutoFit/>
          </a:bodyPr>
          <a:lstStyle/>
          <a:p>
            <a:r>
              <a:rPr lang="sv-SE" sz="2000" dirty="0"/>
              <a:t>Den fria viljan är grundmurad i Bibeln.</a:t>
            </a:r>
          </a:p>
          <a:p>
            <a:pPr marL="534988" indent="-266700">
              <a:buFont typeface="Arial" panose="020B0604020202020204" pitchFamily="34" charset="0"/>
              <a:buChar char="•"/>
            </a:pPr>
            <a:r>
              <a:rPr lang="sv-SE" sz="2000" dirty="0"/>
              <a:t>Skapelsens syfte är kärlek och kärleken måste vara fritt vald.</a:t>
            </a:r>
          </a:p>
          <a:p>
            <a:pPr marL="534988" indent="-266700">
              <a:buFont typeface="Arial" panose="020B0604020202020204" pitchFamily="34" charset="0"/>
              <a:buChar char="•"/>
            </a:pPr>
            <a:r>
              <a:rPr lang="sv-SE" sz="2000" dirty="0"/>
              <a:t>Genom hela GT ger lydnad välsignelser och olydnad straff och lidande. </a:t>
            </a:r>
          </a:p>
          <a:p>
            <a:pPr marL="534988" indent="-266700">
              <a:buFont typeface="Arial" panose="020B0604020202020204" pitchFamily="34" charset="0"/>
              <a:buChar char="•"/>
            </a:pPr>
            <a:r>
              <a:rPr lang="sv-SE" sz="2000" dirty="0"/>
              <a:t>GT och de första kristna utgick från att människan är en fri moralisk varelse förmögen </a:t>
            </a:r>
            <a:br>
              <a:rPr lang="sv-SE" sz="2000" dirty="0"/>
            </a:br>
            <a:r>
              <a:rPr lang="sv-SE" sz="2000" dirty="0"/>
              <a:t>att själv välja mellan gott eller ont. Därför är hon ansvarig för sina gärningar.</a:t>
            </a:r>
          </a:p>
          <a:p>
            <a:pPr marL="534988" indent="-266700">
              <a:buFont typeface="Arial" panose="020B0604020202020204" pitchFamily="34" charset="0"/>
              <a:buChar char="•"/>
            </a:pPr>
            <a:r>
              <a:rPr lang="sv-SE" sz="2000" dirty="0"/>
              <a:t>Utkorelse måste förkastas eftersom den strider mot Guds karaktär (uppenbarad av andra skriftställen).</a:t>
            </a:r>
          </a:p>
          <a:p>
            <a:pPr>
              <a:spcBef>
                <a:spcPts val="600"/>
              </a:spcBef>
            </a:pPr>
            <a:r>
              <a:rPr lang="sv-SE" sz="2000" dirty="0"/>
              <a:t>Augustinus förde in tanken på fatalism (utkorelse) i kristendomen genom att omtolka stora delar av Bibeln.</a:t>
            </a:r>
            <a:endParaRPr lang="sv-SE" sz="2000" dirty="0">
              <a:highlight>
                <a:srgbClr val="FFFF00"/>
              </a:highlight>
            </a:endParaRPr>
          </a:p>
          <a:p>
            <a:pPr>
              <a:spcBef>
                <a:spcPts val="600"/>
              </a:spcBef>
            </a:pPr>
            <a:r>
              <a:rPr lang="sv-SE" sz="2000" dirty="0"/>
              <a:t>Vi tänker individualistiskt; judarna tänkte kollektivistiskt.</a:t>
            </a:r>
          </a:p>
          <a:p>
            <a:pPr>
              <a:spcBef>
                <a:spcPts val="1200"/>
              </a:spcBef>
            </a:pPr>
            <a:r>
              <a:rPr lang="sv-SE" sz="2000" dirty="0"/>
              <a:t>Gud kan utvälja</a:t>
            </a:r>
          </a:p>
          <a:p>
            <a:pPr marL="542925" indent="-276225">
              <a:buFont typeface="Arial" panose="020B0604020202020204" pitchFamily="34" charset="0"/>
              <a:buChar char="•"/>
            </a:pPr>
            <a:r>
              <a:rPr lang="sv-SE" sz="2000" dirty="0"/>
              <a:t>Grupper för frälsning</a:t>
            </a:r>
            <a:endParaRPr lang="sv-SE" sz="2000" dirty="0">
              <a:highlight>
                <a:srgbClr val="FFFF00"/>
              </a:highlight>
            </a:endParaRPr>
          </a:p>
          <a:p>
            <a:pPr marL="542925" indent="-276225">
              <a:buFont typeface="Arial" panose="020B0604020202020204" pitchFamily="34" charset="0"/>
              <a:buChar char="•"/>
            </a:pPr>
            <a:r>
              <a:rPr lang="sv-SE" sz="2000" dirty="0"/>
              <a:t>Individer för uppgifter</a:t>
            </a:r>
          </a:p>
          <a:p>
            <a:pPr marL="542925" indent="-276225">
              <a:buFont typeface="Arial" panose="020B0604020202020204" pitchFamily="34" charset="0"/>
              <a:buChar char="•"/>
            </a:pPr>
            <a:r>
              <a:rPr lang="sv-SE" sz="2000" dirty="0"/>
              <a:t>Men aldrig individer för frälsning</a:t>
            </a:r>
          </a:p>
        </p:txBody>
      </p:sp>
    </p:spTree>
    <p:custDataLst>
      <p:tags r:id="rId1"/>
    </p:custDataLst>
    <p:extLst>
      <p:ext uri="{BB962C8B-B14F-4D97-AF65-F5344CB8AC3E}">
        <p14:creationId xmlns:p14="http://schemas.microsoft.com/office/powerpoint/2010/main" val="40778979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fade">
                                      <p:cBhvr>
                                        <p:cTn id="52" dur="500"/>
                                        <p:tgtEl>
                                          <p:spTgt spid="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txEl>
                                              <p:pRg st="10" end="10"/>
                                            </p:txEl>
                                          </p:spTgt>
                                        </p:tgtEl>
                                        <p:attrNameLst>
                                          <p:attrName>style.visibility</p:attrName>
                                        </p:attrNameLst>
                                      </p:cBhvr>
                                      <p:to>
                                        <p:strVal val="visible"/>
                                      </p:to>
                                    </p:set>
                                    <p:animEffect transition="in" filter="fade">
                                      <p:cBhvr>
                                        <p:cTn id="57"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6FA725B-3D57-4AA6-9ABE-4F85DD1B48E7}"/>
              </a:ext>
            </a:extLst>
          </p:cNvPr>
          <p:cNvSpPr>
            <a:spLocks noGrp="1"/>
          </p:cNvSpPr>
          <p:nvPr>
            <p:ph type="title"/>
          </p:nvPr>
        </p:nvSpPr>
        <p:spPr/>
        <p:txBody>
          <a:bodyPr/>
          <a:lstStyle/>
          <a:p>
            <a:r>
              <a:rPr lang="sv-SE" dirty="0"/>
              <a:t>Målgrupperna för utkorandet</a:t>
            </a:r>
            <a:endParaRPr lang="LID4096" dirty="0"/>
          </a:p>
        </p:txBody>
      </p:sp>
      <p:sp>
        <p:nvSpPr>
          <p:cNvPr id="8" name="textruta 7">
            <a:extLst>
              <a:ext uri="{FF2B5EF4-FFF2-40B4-BE49-F238E27FC236}">
                <a16:creationId xmlns:a16="http://schemas.microsoft.com/office/drawing/2014/main" id="{FE19B19D-48CC-465E-BC00-A13F17BF7A45}"/>
              </a:ext>
            </a:extLst>
          </p:cNvPr>
          <p:cNvSpPr txBox="1"/>
          <p:nvPr/>
        </p:nvSpPr>
        <p:spPr>
          <a:xfrm>
            <a:off x="0" y="799844"/>
            <a:ext cx="12192000" cy="5940088"/>
          </a:xfrm>
          <a:prstGeom prst="rect">
            <a:avLst/>
          </a:prstGeom>
          <a:noFill/>
        </p:spPr>
        <p:txBody>
          <a:bodyPr wrap="square" lIns="216000">
            <a:spAutoFit/>
          </a:bodyPr>
          <a:lstStyle/>
          <a:p>
            <a:pPr algn="l"/>
            <a:r>
              <a:rPr lang="sv-SE" sz="2000" b="1" u="none" strike="noStrike" baseline="0" dirty="0"/>
              <a:t>Nationen </a:t>
            </a:r>
            <a:r>
              <a:rPr lang="sv-SE" sz="2000" b="1" i="1" u="sng" strike="noStrike" baseline="0" dirty="0"/>
              <a:t>Israel</a:t>
            </a:r>
            <a:r>
              <a:rPr lang="sv-SE" sz="2000" b="1" u="none" strike="noStrike" baseline="0" dirty="0"/>
              <a:t> är utvald (före hednanationerna)</a:t>
            </a:r>
          </a:p>
          <a:p>
            <a:pPr marL="449263" indent="-266700" algn="l">
              <a:buFont typeface="Arial" panose="020B0604020202020204" pitchFamily="34" charset="0"/>
              <a:buChar char="•"/>
            </a:pPr>
            <a:r>
              <a:rPr lang="sv-SE" sz="2000" u="none" strike="noStrike" baseline="0" dirty="0">
                <a:solidFill>
                  <a:srgbClr val="C00000"/>
                </a:solidFill>
              </a:rPr>
              <a:t>Dig av alla </a:t>
            </a:r>
            <a:r>
              <a:rPr lang="sv-SE" sz="2000" i="1" u="sng" strike="noStrike" baseline="0" dirty="0">
                <a:solidFill>
                  <a:srgbClr val="C00000"/>
                </a:solidFill>
              </a:rPr>
              <a:t>folk</a:t>
            </a:r>
            <a:r>
              <a:rPr lang="sv-SE" sz="2000" u="none" strike="noStrike" baseline="0" dirty="0">
                <a:solidFill>
                  <a:srgbClr val="C00000"/>
                </a:solidFill>
              </a:rPr>
              <a:t> på jordens yta har Herren din </a:t>
            </a:r>
            <a:r>
              <a:rPr lang="sv-SE" sz="2000" b="1" i="1" u="none" strike="noStrike" baseline="0" dirty="0">
                <a:solidFill>
                  <a:srgbClr val="C00000"/>
                </a:solidFill>
              </a:rPr>
              <a:t>Gud utvalt </a:t>
            </a:r>
            <a:r>
              <a:rPr lang="sv-SE" sz="2000" u="none" strike="noStrike" baseline="0" dirty="0">
                <a:solidFill>
                  <a:srgbClr val="C00000"/>
                </a:solidFill>
              </a:rPr>
              <a:t>att vara hans egendoms</a:t>
            </a:r>
            <a:r>
              <a:rPr lang="sv-SE" sz="2000" i="1" u="sng" strike="noStrike" baseline="0" dirty="0">
                <a:solidFill>
                  <a:srgbClr val="C00000"/>
                </a:solidFill>
              </a:rPr>
              <a:t>folk</a:t>
            </a:r>
            <a:r>
              <a:rPr lang="sv-SE" sz="2000" u="none" strike="noStrike" baseline="0" dirty="0">
                <a:solidFill>
                  <a:srgbClr val="C00000"/>
                </a:solidFill>
              </a:rPr>
              <a:t>. </a:t>
            </a:r>
            <a:r>
              <a:rPr lang="sv-SE" sz="1600" u="none" strike="noStrike" baseline="0" dirty="0"/>
              <a:t>(5 Mos 7:6)</a:t>
            </a:r>
          </a:p>
          <a:p>
            <a:pPr marL="449263" indent="-266700">
              <a:buFont typeface="Arial" panose="020B0604020202020204" pitchFamily="34" charset="0"/>
              <a:buChar char="•"/>
            </a:pPr>
            <a:r>
              <a:rPr lang="sv-SE" sz="2000" dirty="0">
                <a:solidFill>
                  <a:srgbClr val="C00000"/>
                </a:solidFill>
              </a:rPr>
              <a:t>Detta folks Gud, Israels Gud, </a:t>
            </a:r>
            <a:r>
              <a:rPr lang="sv-SE" sz="2000" b="1" i="1" dirty="0">
                <a:solidFill>
                  <a:srgbClr val="C00000"/>
                </a:solidFill>
              </a:rPr>
              <a:t>utvalde</a:t>
            </a:r>
            <a:r>
              <a:rPr lang="sv-SE" sz="2000" dirty="0">
                <a:solidFill>
                  <a:srgbClr val="C00000"/>
                </a:solidFill>
              </a:rPr>
              <a:t> våra fäder.</a:t>
            </a:r>
            <a:r>
              <a:rPr lang="sv-SE" sz="1600" dirty="0"/>
              <a:t> (Apg 13:17)</a:t>
            </a:r>
            <a:endParaRPr lang="sv-SE" sz="1600" u="none" strike="noStrike" baseline="0" dirty="0"/>
          </a:p>
          <a:p>
            <a:pPr algn="l">
              <a:spcBef>
                <a:spcPts val="1200"/>
              </a:spcBef>
            </a:pPr>
            <a:r>
              <a:rPr lang="sv-SE" sz="2000" b="1" u="none" strike="noStrike" baseline="0" dirty="0"/>
              <a:t>De som </a:t>
            </a:r>
            <a:r>
              <a:rPr lang="sv-SE" sz="2000" b="1" i="1" u="sng" strike="noStrike" baseline="0" dirty="0"/>
              <a:t>tror</a:t>
            </a:r>
            <a:r>
              <a:rPr lang="sv-SE" sz="2000" b="1" u="none" strike="noStrike" baseline="0" dirty="0"/>
              <a:t> är utvalda </a:t>
            </a:r>
            <a:r>
              <a:rPr lang="sv-SE" sz="2000" b="1" dirty="0"/>
              <a:t>(före dem som låter det bero på gärningar)</a:t>
            </a:r>
          </a:p>
          <a:p>
            <a:pPr marL="446088" indent="-269875">
              <a:buFont typeface="Arial" panose="020B0604020202020204" pitchFamily="34" charset="0"/>
              <a:buChar char="•"/>
            </a:pPr>
            <a:r>
              <a:rPr lang="sv-SE" sz="2000" dirty="0">
                <a:solidFill>
                  <a:srgbClr val="C00000"/>
                </a:solidFill>
              </a:rPr>
              <a:t>Israel däremot… har inte nått fram… för att de inte sökte rättfärdigheten genom </a:t>
            </a:r>
            <a:r>
              <a:rPr lang="sv-SE" sz="2000" i="1" u="sng" dirty="0">
                <a:solidFill>
                  <a:srgbClr val="C00000"/>
                </a:solidFill>
              </a:rPr>
              <a:t>tro</a:t>
            </a:r>
            <a:r>
              <a:rPr lang="sv-SE" sz="2000" dirty="0">
                <a:solidFill>
                  <a:srgbClr val="C00000"/>
                </a:solidFill>
              </a:rPr>
              <a:t>, utan genom </a:t>
            </a:r>
            <a:r>
              <a:rPr lang="sv-SE" sz="2000" i="1" u="sng" dirty="0">
                <a:solidFill>
                  <a:srgbClr val="C00000"/>
                </a:solidFill>
              </a:rPr>
              <a:t>gärningar</a:t>
            </a:r>
            <a:r>
              <a:rPr lang="sv-SE" sz="2000" dirty="0">
                <a:solidFill>
                  <a:srgbClr val="C00000"/>
                </a:solidFill>
              </a:rPr>
              <a:t>.</a:t>
            </a:r>
            <a:r>
              <a:rPr lang="sv-SE" sz="1600" dirty="0"/>
              <a:t> </a:t>
            </a:r>
            <a:endParaRPr lang="sv-SE" sz="2000" b="1" dirty="0"/>
          </a:p>
          <a:p>
            <a:pPr algn="l">
              <a:spcBef>
                <a:spcPts val="1200"/>
              </a:spcBef>
            </a:pPr>
            <a:r>
              <a:rPr lang="sv-SE" sz="2000" b="1" i="1" u="sng" strike="noStrike" baseline="0" dirty="0"/>
              <a:t>Kristus</a:t>
            </a:r>
            <a:r>
              <a:rPr lang="sv-SE" sz="2000" b="1" u="none" strike="noStrike" baseline="0" dirty="0"/>
              <a:t> är utvald</a:t>
            </a:r>
            <a:endParaRPr lang="sv-SE" b="1" u="none" strike="noStrike" baseline="0" dirty="0"/>
          </a:p>
          <a:p>
            <a:pPr marL="447675" indent="-266700" algn="l">
              <a:buFont typeface="Arial" panose="020B0604020202020204" pitchFamily="34" charset="0"/>
              <a:buChar char="•"/>
            </a:pPr>
            <a:r>
              <a:rPr lang="sv-SE" sz="2000" u="none" strike="noStrike" baseline="0" dirty="0">
                <a:solidFill>
                  <a:srgbClr val="C00000"/>
                </a:solidFill>
              </a:rPr>
              <a:t>Se, min tjänare som jag stöder, </a:t>
            </a:r>
            <a:r>
              <a:rPr lang="sv-SE" sz="2000" b="1" i="1" u="none" strike="noStrike" baseline="0" dirty="0">
                <a:solidFill>
                  <a:srgbClr val="C00000"/>
                </a:solidFill>
              </a:rPr>
              <a:t>min utvalde</a:t>
            </a:r>
            <a:r>
              <a:rPr lang="sv-SE" sz="2000" u="none" strike="noStrike" baseline="0" dirty="0">
                <a:solidFill>
                  <a:srgbClr val="C00000"/>
                </a:solidFill>
              </a:rPr>
              <a:t>… Han ska utbreda rätten bland hednafolken.</a:t>
            </a:r>
            <a:r>
              <a:rPr lang="sv-SE" sz="1600" u="none" strike="noStrike" baseline="0" dirty="0">
                <a:solidFill>
                  <a:srgbClr val="C00000"/>
                </a:solidFill>
              </a:rPr>
              <a:t> </a:t>
            </a:r>
            <a:r>
              <a:rPr lang="sv-SE" sz="1600" u="none" strike="noStrike" baseline="0" dirty="0"/>
              <a:t>(Jes 42:1)</a:t>
            </a:r>
          </a:p>
          <a:p>
            <a:pPr marL="447675" indent="-266700" algn="l">
              <a:buFont typeface="Arial" panose="020B0604020202020204" pitchFamily="34" charset="0"/>
              <a:buChar char="•"/>
            </a:pPr>
            <a:r>
              <a:rPr lang="sv-SE" sz="2000" u="none" strike="noStrike" baseline="0" dirty="0">
                <a:solidFill>
                  <a:srgbClr val="C00000"/>
                </a:solidFill>
              </a:rPr>
              <a:t>Andra har han frälst. Nu får han frälsa sig själv om han är Guds Messias, </a:t>
            </a:r>
            <a:r>
              <a:rPr lang="sv-SE" sz="2000" b="1" i="1" strike="noStrike" baseline="0" dirty="0">
                <a:solidFill>
                  <a:srgbClr val="C00000"/>
                </a:solidFill>
              </a:rPr>
              <a:t>den Utvalde</a:t>
            </a:r>
            <a:r>
              <a:rPr lang="sv-SE" sz="2000" u="none" strike="noStrike" baseline="0" dirty="0">
                <a:solidFill>
                  <a:srgbClr val="C00000"/>
                </a:solidFill>
              </a:rPr>
              <a:t>.</a:t>
            </a:r>
            <a:r>
              <a:rPr lang="sv-SE" sz="2000" u="none" strike="noStrike" baseline="0" dirty="0"/>
              <a:t> </a:t>
            </a:r>
            <a:r>
              <a:rPr lang="sv-SE" sz="1600" u="none" strike="noStrike" baseline="0" dirty="0"/>
              <a:t>(Luk 23:35)</a:t>
            </a:r>
            <a:endParaRPr lang="sv-SE" sz="2000" u="none" strike="noStrike" baseline="0" dirty="0"/>
          </a:p>
          <a:p>
            <a:pPr algn="l">
              <a:spcBef>
                <a:spcPts val="1200"/>
              </a:spcBef>
            </a:pPr>
            <a:r>
              <a:rPr lang="sv-SE" sz="2000" b="1" i="1" u="sng" strike="noStrike" baseline="0" dirty="0"/>
              <a:t>Församlingen</a:t>
            </a:r>
            <a:r>
              <a:rPr lang="sv-SE" sz="2000" b="1" u="none" strike="noStrike" baseline="0" dirty="0"/>
              <a:t> är utvald</a:t>
            </a:r>
            <a:endParaRPr lang="sv-SE" sz="2000" u="none" strike="noStrike" baseline="0" dirty="0">
              <a:highlight>
                <a:srgbClr val="FFFF00"/>
              </a:highlight>
            </a:endParaRPr>
          </a:p>
          <a:p>
            <a:pPr marL="446088" indent="-265113">
              <a:buFont typeface="Arial" panose="020B0604020202020204" pitchFamily="34" charset="0"/>
              <a:buChar char="•"/>
            </a:pPr>
            <a:r>
              <a:rPr lang="sv-SE" sz="2000" u="none" strike="noStrike" baseline="0" dirty="0">
                <a:solidFill>
                  <a:srgbClr val="CE1719"/>
                </a:solidFill>
              </a:rPr>
              <a:t>Många är kallade, men få är </a:t>
            </a:r>
            <a:r>
              <a:rPr lang="sv-SE" sz="2000" b="1" i="1" u="none" strike="noStrike" baseline="0" dirty="0">
                <a:solidFill>
                  <a:srgbClr val="CE1719"/>
                </a:solidFill>
              </a:rPr>
              <a:t>utvalda</a:t>
            </a:r>
            <a:r>
              <a:rPr lang="sv-SE" sz="2000" u="none" strike="noStrike" baseline="0" dirty="0">
                <a:solidFill>
                  <a:srgbClr val="CE1719"/>
                </a:solidFill>
              </a:rPr>
              <a:t>. </a:t>
            </a:r>
            <a:r>
              <a:rPr lang="sv-SE" sz="1600" u="none" strike="noStrike" baseline="0" dirty="0">
                <a:solidFill>
                  <a:srgbClr val="000000"/>
                </a:solidFill>
              </a:rPr>
              <a:t>(Matt 22:14)</a:t>
            </a:r>
          </a:p>
          <a:p>
            <a:pPr marL="446088" indent="-265113">
              <a:buFont typeface="Arial" panose="020B0604020202020204" pitchFamily="34" charset="0"/>
              <a:buChar char="•"/>
            </a:pPr>
            <a:r>
              <a:rPr lang="sv-SE" sz="2000" dirty="0">
                <a:solidFill>
                  <a:srgbClr val="C00000"/>
                </a:solidFill>
              </a:rPr>
              <a:t>Vem kan anklaga </a:t>
            </a:r>
            <a:r>
              <a:rPr lang="sv-SE" sz="2000" b="1" i="1" dirty="0">
                <a:solidFill>
                  <a:srgbClr val="C00000"/>
                </a:solidFill>
              </a:rPr>
              <a:t>Guds utvalda</a:t>
            </a:r>
            <a:r>
              <a:rPr lang="sv-SE" sz="2000" dirty="0">
                <a:solidFill>
                  <a:srgbClr val="C00000"/>
                </a:solidFill>
              </a:rPr>
              <a:t>? </a:t>
            </a:r>
            <a:r>
              <a:rPr lang="sv-SE" sz="1600" dirty="0"/>
              <a:t>(Rom 8:33)</a:t>
            </a:r>
          </a:p>
          <a:p>
            <a:pPr marL="446088" indent="-265113">
              <a:buFont typeface="Arial" panose="020B0604020202020204" pitchFamily="34" charset="0"/>
              <a:buChar char="•"/>
            </a:pPr>
            <a:r>
              <a:rPr lang="sv-SE" sz="2000" dirty="0">
                <a:solidFill>
                  <a:srgbClr val="C00000"/>
                </a:solidFill>
              </a:rPr>
              <a:t>Änglar ska samla </a:t>
            </a:r>
            <a:r>
              <a:rPr lang="sv-SE" sz="2000" b="1" i="1" dirty="0">
                <a:solidFill>
                  <a:srgbClr val="C00000"/>
                </a:solidFill>
              </a:rPr>
              <a:t>[Människosonens] utvalda</a:t>
            </a:r>
            <a:r>
              <a:rPr lang="sv-SE" sz="2000" dirty="0">
                <a:solidFill>
                  <a:srgbClr val="C00000"/>
                </a:solidFill>
              </a:rPr>
              <a:t> från de fyra väderstrecken. </a:t>
            </a:r>
            <a:r>
              <a:rPr lang="sv-SE" sz="1600" dirty="0"/>
              <a:t>(Matt 24:31)</a:t>
            </a:r>
          </a:p>
          <a:p>
            <a:pPr marL="446088" indent="-265113">
              <a:buFont typeface="Arial" panose="020B0604020202020204" pitchFamily="34" charset="0"/>
              <a:buChar char="•"/>
            </a:pPr>
            <a:r>
              <a:rPr lang="sv-SE" sz="2000" dirty="0"/>
              <a:t>Även Luk 18:7, 1 Tess 1:4, 2 Tess 2:13, Tit 1:1. </a:t>
            </a:r>
            <a:endParaRPr lang="sv-SE" sz="1600" dirty="0"/>
          </a:p>
          <a:p>
            <a:pPr>
              <a:spcBef>
                <a:spcPts val="1200"/>
              </a:spcBef>
            </a:pPr>
            <a:r>
              <a:rPr lang="sv-SE" sz="2000" b="1" dirty="0">
                <a:solidFill>
                  <a:srgbClr val="000000"/>
                </a:solidFill>
              </a:rPr>
              <a:t>Gud kan utvälja till speciella </a:t>
            </a:r>
            <a:r>
              <a:rPr lang="sv-SE" sz="2000" b="1" i="1" u="sng" dirty="0">
                <a:solidFill>
                  <a:srgbClr val="000000"/>
                </a:solidFill>
              </a:rPr>
              <a:t>uppgifter</a:t>
            </a:r>
            <a:endParaRPr lang="LID4096" sz="2000" b="1" i="1" u="sng" dirty="0"/>
          </a:p>
          <a:p>
            <a:pPr marL="446088" lvl="1" indent="-265113">
              <a:buFont typeface="Arial" panose="020B0604020202020204" pitchFamily="34" charset="0"/>
              <a:buChar char="•"/>
            </a:pPr>
            <a:r>
              <a:rPr lang="sv-SE" sz="2000" dirty="0">
                <a:effectLst>
                  <a:outerShdw blurRad="38100" dist="38100" dir="2700000" algn="tl">
                    <a:srgbClr val="000000">
                      <a:alpha val="43137"/>
                    </a:srgbClr>
                  </a:outerShdw>
                </a:effectLst>
              </a:rPr>
              <a:t>Mose: </a:t>
            </a:r>
            <a:r>
              <a:rPr lang="sv-SE" sz="2000" dirty="0">
                <a:solidFill>
                  <a:srgbClr val="C00000"/>
                </a:solidFill>
              </a:rPr>
              <a:t>Så gå nu! </a:t>
            </a:r>
            <a:r>
              <a:rPr lang="sv-SE" sz="2000" i="1" u="sng" dirty="0">
                <a:solidFill>
                  <a:srgbClr val="C00000"/>
                </a:solidFill>
              </a:rPr>
              <a:t>Jag ska sända dig</a:t>
            </a:r>
            <a:r>
              <a:rPr lang="sv-SE" sz="2000" dirty="0">
                <a:solidFill>
                  <a:srgbClr val="C00000"/>
                </a:solidFill>
              </a:rPr>
              <a:t> till farao, och du ska föra mitt folk, Israels barn, ut ur Egypten.</a:t>
            </a:r>
            <a:r>
              <a:rPr lang="sv-SE" sz="1600" dirty="0"/>
              <a:t> (2 Mos 3:10)</a:t>
            </a:r>
            <a:endParaRPr lang="sv-SE" sz="2000" dirty="0"/>
          </a:p>
          <a:p>
            <a:pPr marL="446088" lvl="1" indent="-265113">
              <a:buFont typeface="Arial" panose="020B0604020202020204" pitchFamily="34" charset="0"/>
              <a:buChar char="•"/>
            </a:pPr>
            <a:r>
              <a:rPr lang="sv-SE" sz="2000" dirty="0">
                <a:effectLst>
                  <a:outerShdw blurRad="38100" dist="38100" dir="2700000" algn="tl">
                    <a:srgbClr val="000000">
                      <a:alpha val="43137"/>
                    </a:srgbClr>
                  </a:outerShdw>
                </a:effectLst>
              </a:rPr>
              <a:t>Jeremia: </a:t>
            </a:r>
            <a:r>
              <a:rPr lang="sv-SE" sz="2000" dirty="0">
                <a:solidFill>
                  <a:srgbClr val="C00000"/>
                </a:solidFill>
              </a:rPr>
              <a:t>Innan jag formade dig i moderlivet </a:t>
            </a:r>
            <a:r>
              <a:rPr lang="sv-SE" sz="2000" b="1" i="1" dirty="0">
                <a:solidFill>
                  <a:srgbClr val="C00000"/>
                </a:solidFill>
              </a:rPr>
              <a:t>utvalde</a:t>
            </a:r>
            <a:r>
              <a:rPr lang="sv-SE" sz="2000" dirty="0">
                <a:solidFill>
                  <a:srgbClr val="C00000"/>
                </a:solidFill>
              </a:rPr>
              <a:t> jag dig… Jag satte dig till profet för folken.</a:t>
            </a:r>
            <a:r>
              <a:rPr lang="sv-SE" sz="1600" dirty="0"/>
              <a:t> (Jer 1:5)</a:t>
            </a:r>
            <a:endParaRPr lang="sv-SE" sz="2000" dirty="0"/>
          </a:p>
          <a:p>
            <a:pPr marL="446088" lvl="1" indent="-265113">
              <a:buFont typeface="Arial" panose="020B0604020202020204" pitchFamily="34" charset="0"/>
              <a:buChar char="•"/>
            </a:pPr>
            <a:r>
              <a:rPr lang="sv-SE" sz="2000" dirty="0">
                <a:effectLst>
                  <a:outerShdw blurRad="38100" dist="38100" dir="2700000" algn="tl">
                    <a:srgbClr val="000000">
                      <a:alpha val="43137"/>
                    </a:srgbClr>
                  </a:outerShdw>
                </a:effectLst>
              </a:rPr>
              <a:t>Apostlarna: </a:t>
            </a:r>
            <a:r>
              <a:rPr lang="sv-SE" sz="2000" dirty="0">
                <a:solidFill>
                  <a:srgbClr val="C00000"/>
                </a:solidFill>
              </a:rPr>
              <a:t>Ni har inte utvalt mig, utan jag har </a:t>
            </a:r>
            <a:r>
              <a:rPr lang="sv-SE" sz="2000" b="1" i="1" dirty="0">
                <a:solidFill>
                  <a:srgbClr val="C00000"/>
                </a:solidFill>
              </a:rPr>
              <a:t>utvalt</a:t>
            </a:r>
            <a:r>
              <a:rPr lang="sv-SE" sz="2000" dirty="0">
                <a:solidFill>
                  <a:srgbClr val="C00000"/>
                </a:solidFill>
              </a:rPr>
              <a:t> er och bestämt er till att gå ut och bära frukt. </a:t>
            </a:r>
            <a:r>
              <a:rPr lang="sv-SE" sz="1600" dirty="0"/>
              <a:t>(Joh 15:16)</a:t>
            </a:r>
          </a:p>
        </p:txBody>
      </p:sp>
      <p:sp>
        <p:nvSpPr>
          <p:cNvPr id="7" name="textruta 6">
            <a:extLst>
              <a:ext uri="{FF2B5EF4-FFF2-40B4-BE49-F238E27FC236}">
                <a16:creationId xmlns:a16="http://schemas.microsoft.com/office/drawing/2014/main" id="{DB0D648E-843D-4727-A851-84A9196F5B95}"/>
              </a:ext>
            </a:extLst>
          </p:cNvPr>
          <p:cNvSpPr txBox="1"/>
          <p:nvPr/>
        </p:nvSpPr>
        <p:spPr>
          <a:xfrm>
            <a:off x="2007364" y="2352664"/>
            <a:ext cx="3609068" cy="1558052"/>
          </a:xfrm>
          <a:prstGeom prst="ellipse">
            <a:avLst/>
          </a:prstGeom>
        </p:spPr>
        <p:style>
          <a:lnRef idx="0">
            <a:schemeClr val="accent5"/>
          </a:lnRef>
          <a:fillRef idx="3">
            <a:schemeClr val="accent5"/>
          </a:fillRef>
          <a:effectRef idx="3">
            <a:schemeClr val="accent5"/>
          </a:effectRef>
          <a:fontRef idx="minor">
            <a:schemeClr val="lt1"/>
          </a:fontRef>
        </p:style>
        <p:txBody>
          <a:bodyPr wrap="square" lIns="0" tIns="0" rIns="0" bIns="0">
            <a:spAutoFit/>
          </a:bodyPr>
          <a:lstStyle/>
          <a:p>
            <a:pPr marL="0" lvl="1" algn="ctr">
              <a:spcBef>
                <a:spcPts val="600"/>
              </a:spcBef>
            </a:pPr>
            <a:r>
              <a:rPr lang="sv-SE" sz="2400" dirty="0"/>
              <a:t>Det är alltså inte den enskilde kristne som är utvald!</a:t>
            </a:r>
            <a:endParaRPr lang="LID4096" sz="2400" dirty="0"/>
          </a:p>
        </p:txBody>
      </p:sp>
      <p:sp>
        <p:nvSpPr>
          <p:cNvPr id="11" name="textruta 10">
            <a:extLst>
              <a:ext uri="{FF2B5EF4-FFF2-40B4-BE49-F238E27FC236}">
                <a16:creationId xmlns:a16="http://schemas.microsoft.com/office/drawing/2014/main" id="{76AFA3B3-64D5-404C-88FF-093A7676AFCC}"/>
              </a:ext>
            </a:extLst>
          </p:cNvPr>
          <p:cNvSpPr txBox="1"/>
          <p:nvPr/>
        </p:nvSpPr>
        <p:spPr>
          <a:xfrm>
            <a:off x="6536552" y="3662956"/>
            <a:ext cx="5534025" cy="1975009"/>
          </a:xfrm>
          <a:prstGeom prst="wedgeRoundRectCallout">
            <a:avLst>
              <a:gd name="adj1" fmla="val -66272"/>
              <a:gd name="adj2" fmla="val -21416"/>
              <a:gd name="adj3" fmla="val 16667"/>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0" marR="0" lvl="1" algn="l" defTabSz="914400" rtl="0" eaLnBrk="1" fontAlgn="auto" latinLnBrk="0" hangingPunct="1">
              <a:lnSpc>
                <a:spcPct val="100000"/>
              </a:lnSpc>
              <a:spcBef>
                <a:spcPts val="600"/>
              </a:spcBef>
              <a:spcAft>
                <a:spcPts val="0"/>
              </a:spcAft>
              <a:buClrTx/>
              <a:buSzTx/>
              <a:tabLst/>
              <a:defRPr/>
            </a:pPr>
            <a:r>
              <a:rPr kumimoji="0" lang="sv-SE" sz="2000" b="0" i="0" u="none" strike="noStrike" kern="1200" cap="none" spc="0" normalizeH="0" baseline="0" noProof="0" dirty="0">
                <a:ln>
                  <a:noFill/>
                </a:ln>
                <a:solidFill>
                  <a:srgbClr val="000000"/>
                </a:solidFill>
                <a:effectLst/>
                <a:uLnTx/>
                <a:uFillTx/>
                <a:latin typeface="AGaramondPro-Regular"/>
                <a:ea typeface="+mn-ea"/>
                <a:cs typeface="+mn-cs"/>
              </a:rPr>
              <a:t>Abraham är </a:t>
            </a:r>
            <a:r>
              <a:rPr kumimoji="0" lang="sv-SE" sz="2000" b="1" i="1" u="none" strike="noStrike" kern="1200" cap="none" spc="0" normalizeH="0" baseline="0" noProof="0" dirty="0">
                <a:ln>
                  <a:noFill/>
                </a:ln>
                <a:solidFill>
                  <a:srgbClr val="000000"/>
                </a:solidFill>
                <a:effectLst/>
                <a:uLnTx/>
                <a:uFillTx/>
                <a:latin typeface="AGaramondPro-Italic"/>
                <a:ea typeface="+mn-ea"/>
                <a:cs typeface="+mn-cs"/>
              </a:rPr>
              <a:t>den utvalde</a:t>
            </a:r>
            <a:r>
              <a:rPr kumimoji="0" lang="sv-SE" sz="2000" b="0" i="0" u="none" strike="noStrike" kern="1200" cap="none" spc="0" normalizeH="0" baseline="0" noProof="0" dirty="0">
                <a:ln>
                  <a:noFill/>
                </a:ln>
                <a:solidFill>
                  <a:srgbClr val="000000"/>
                </a:solidFill>
                <a:effectLst/>
                <a:uLnTx/>
                <a:uFillTx/>
                <a:latin typeface="AGaramondPro-Regular"/>
                <a:ea typeface="+mn-ea"/>
                <a:cs typeface="+mn-cs"/>
              </a:rPr>
              <a:t>.</a:t>
            </a:r>
          </a:p>
          <a:p>
            <a:pPr marL="0" marR="0" lvl="1" algn="l" defTabSz="914400" rtl="0" eaLnBrk="1" fontAlgn="auto" latinLnBrk="0" hangingPunct="1">
              <a:lnSpc>
                <a:spcPct val="100000"/>
              </a:lnSpc>
              <a:spcBef>
                <a:spcPts val="600"/>
              </a:spcBef>
              <a:spcAft>
                <a:spcPts val="0"/>
              </a:spcAft>
              <a:buClrTx/>
              <a:buSzTx/>
              <a:tabLst/>
              <a:defRPr/>
            </a:pPr>
            <a:r>
              <a:rPr kumimoji="0" lang="sv-SE" sz="2000" b="1" i="1" u="none" strike="noStrike" kern="1200" cap="none" spc="0" normalizeH="0" baseline="0" noProof="0" dirty="0">
                <a:ln>
                  <a:noFill/>
                </a:ln>
                <a:solidFill>
                  <a:srgbClr val="000000"/>
                </a:solidFill>
                <a:effectLst/>
                <a:uLnTx/>
                <a:uFillTx/>
                <a:latin typeface="AGaramondPro-Regular"/>
                <a:ea typeface="+mn-ea"/>
                <a:cs typeface="+mn-cs"/>
              </a:rPr>
              <a:t>De utvalda</a:t>
            </a:r>
            <a:r>
              <a:rPr kumimoji="0" lang="sv-SE" sz="2000" b="0" i="0" u="none" strike="noStrike" kern="1200" cap="none" spc="0" normalizeH="0" baseline="0" noProof="0" dirty="0">
                <a:ln>
                  <a:noFill/>
                </a:ln>
                <a:solidFill>
                  <a:srgbClr val="000000"/>
                </a:solidFill>
                <a:effectLst/>
                <a:uLnTx/>
                <a:uFillTx/>
                <a:latin typeface="AGaramondPro-Regular"/>
                <a:ea typeface="+mn-ea"/>
                <a:cs typeface="+mn-cs"/>
              </a:rPr>
              <a:t> är i detta sammanhang </a:t>
            </a:r>
            <a:r>
              <a:rPr kumimoji="0" lang="sv-SE" sz="2000" b="0" i="1" u="sng" strike="noStrike" kern="1200" cap="none" spc="0" normalizeH="0" baseline="0" noProof="0" dirty="0">
                <a:ln>
                  <a:noFill/>
                </a:ln>
                <a:solidFill>
                  <a:srgbClr val="000000"/>
                </a:solidFill>
                <a:effectLst/>
                <a:uLnTx/>
                <a:uFillTx/>
                <a:latin typeface="AGaramondPro-Regular"/>
                <a:ea typeface="+mn-ea"/>
                <a:cs typeface="+mn-cs"/>
              </a:rPr>
              <a:t>en klass människor</a:t>
            </a:r>
            <a:r>
              <a:rPr kumimoji="0" lang="sv-SE" sz="2000" b="0" i="0" u="none" strike="noStrike" kern="1200" cap="none" spc="0" normalizeH="0" baseline="0" noProof="0" dirty="0">
                <a:ln>
                  <a:noFill/>
                </a:ln>
                <a:solidFill>
                  <a:srgbClr val="000000"/>
                </a:solidFill>
                <a:effectLst/>
                <a:uLnTx/>
                <a:uFillTx/>
                <a:latin typeface="AGaramondPro-Regular"/>
                <a:ea typeface="+mn-ea"/>
                <a:cs typeface="+mn-cs"/>
              </a:rPr>
              <a:t>, de som genom </a:t>
            </a:r>
            <a:r>
              <a:rPr kumimoji="0" lang="sv-SE" sz="2000" b="0" i="0" u="none" strike="noStrike" kern="1200" cap="none" spc="0" normalizeH="0" baseline="0" noProof="0" dirty="0">
                <a:ln>
                  <a:noFill/>
                </a:ln>
                <a:solidFill>
                  <a:srgbClr val="000000"/>
                </a:solidFill>
                <a:effectLst/>
                <a:uLnTx/>
                <a:uFillTx/>
                <a:latin typeface="AGaramondPro-Italic"/>
                <a:ea typeface="+mn-ea"/>
                <a:cs typeface="+mn-cs"/>
              </a:rPr>
              <a:t>en </a:t>
            </a:r>
            <a:r>
              <a:rPr kumimoji="0" lang="sv-SE" sz="2000" b="0" i="1" u="sng" strike="noStrike" kern="1200" cap="none" spc="0" normalizeH="0" baseline="0" noProof="0" dirty="0">
                <a:ln>
                  <a:noFill/>
                </a:ln>
                <a:solidFill>
                  <a:srgbClr val="000000"/>
                </a:solidFill>
                <a:effectLst/>
                <a:uLnTx/>
                <a:uFillTx/>
                <a:latin typeface="AGaramondPro-Italic"/>
                <a:ea typeface="+mn-ea"/>
                <a:cs typeface="+mn-cs"/>
              </a:rPr>
              <a:t>frivillig</a:t>
            </a:r>
            <a:r>
              <a:rPr kumimoji="0" lang="sv-SE" sz="2000" b="0" i="1" u="none" strike="noStrike" kern="1200" cap="none" spc="0" normalizeH="0" baseline="0" noProof="0" dirty="0">
                <a:ln>
                  <a:noFill/>
                </a:ln>
                <a:solidFill>
                  <a:srgbClr val="000000"/>
                </a:solidFill>
                <a:effectLst/>
                <a:uLnTx/>
                <a:uFillTx/>
                <a:latin typeface="AGaramondPro-Italic"/>
                <a:ea typeface="+mn-ea"/>
                <a:cs typeface="+mn-cs"/>
              </a:rPr>
              <a:t> </a:t>
            </a:r>
            <a:r>
              <a:rPr kumimoji="0" lang="sv-SE" sz="2000" b="0" i="0" u="none" strike="noStrike" kern="1200" cap="none" spc="0" normalizeH="0" baseline="0" noProof="0" dirty="0">
                <a:ln>
                  <a:noFill/>
                </a:ln>
                <a:solidFill>
                  <a:srgbClr val="000000"/>
                </a:solidFill>
                <a:effectLst/>
                <a:uLnTx/>
                <a:uFillTx/>
                <a:latin typeface="AGaramondPro-Regular"/>
                <a:ea typeface="+mn-ea"/>
                <a:cs typeface="+mn-cs"/>
              </a:rPr>
              <a:t>tro tagit del av Guds löfte till Abraham.</a:t>
            </a:r>
          </a:p>
          <a:p>
            <a:pPr marL="0" marR="0" lvl="1" algn="l" defTabSz="914400" rtl="0" eaLnBrk="1" fontAlgn="auto" latinLnBrk="0" hangingPunct="1">
              <a:lnSpc>
                <a:spcPct val="100000"/>
              </a:lnSpc>
              <a:spcBef>
                <a:spcPts val="600"/>
              </a:spcBef>
              <a:spcAft>
                <a:spcPts val="0"/>
              </a:spcAft>
              <a:buClrTx/>
              <a:buSzTx/>
              <a:tabLst/>
              <a:defRPr/>
            </a:pPr>
            <a:r>
              <a:rPr kumimoji="0" lang="sv-SE" sz="2000" b="0" i="0" u="none" strike="noStrike" kern="1200" cap="none" spc="0" normalizeH="0" baseline="0" noProof="0" dirty="0">
                <a:ln>
                  <a:noFill/>
                </a:ln>
                <a:solidFill>
                  <a:srgbClr val="CE1719"/>
                </a:solidFill>
                <a:effectLst/>
                <a:uLnTx/>
                <a:uFillTx/>
                <a:latin typeface="AGaramondPro-Regular"/>
                <a:ea typeface="+mn-ea"/>
                <a:cs typeface="+mn-cs"/>
              </a:rPr>
              <a:t>De som har tron, de är Abrahams barn. </a:t>
            </a:r>
            <a:r>
              <a:rPr kumimoji="0" lang="sv-SE" sz="1600" b="0" i="0" u="none" strike="noStrike" kern="1200" cap="none" spc="0" normalizeH="0" baseline="0" noProof="0" dirty="0">
                <a:ln>
                  <a:noFill/>
                </a:ln>
                <a:solidFill>
                  <a:srgbClr val="000000"/>
                </a:solidFill>
                <a:effectLst/>
                <a:uLnTx/>
                <a:uFillTx/>
                <a:latin typeface="AGaramondPro-Regular"/>
                <a:ea typeface="+mn-ea"/>
                <a:cs typeface="+mn-cs"/>
              </a:rPr>
              <a:t>(Gal 3:7)</a:t>
            </a:r>
          </a:p>
        </p:txBody>
      </p:sp>
      <p:sp>
        <p:nvSpPr>
          <p:cNvPr id="15" name="textruta 14">
            <a:extLst>
              <a:ext uri="{FF2B5EF4-FFF2-40B4-BE49-F238E27FC236}">
                <a16:creationId xmlns:a16="http://schemas.microsoft.com/office/drawing/2014/main" id="{5AA43A36-A56C-4ECD-9D04-6ED4D9ACDC77}"/>
              </a:ext>
            </a:extLst>
          </p:cNvPr>
          <p:cNvSpPr txBox="1"/>
          <p:nvPr/>
        </p:nvSpPr>
        <p:spPr>
          <a:xfrm>
            <a:off x="10744241" y="2528538"/>
            <a:ext cx="1326336" cy="246221"/>
          </a:xfrm>
          <a:prstGeom prst="rect">
            <a:avLst/>
          </a:prstGeom>
          <a:noFill/>
        </p:spPr>
        <p:txBody>
          <a:bodyPr wrap="square" lIns="0" tIns="0" rIns="0" bIns="0">
            <a:spAutoFit/>
          </a:bodyPr>
          <a:lstStyle/>
          <a:p>
            <a:pPr algn="ctr"/>
            <a:r>
              <a:rPr kumimoji="0" lang="sv-SE" sz="1600" b="0" i="0" u="none" strike="noStrike" kern="1200" cap="none" spc="0" normalizeH="0" baseline="0" noProof="0" dirty="0">
                <a:ln>
                  <a:noFill/>
                </a:ln>
                <a:solidFill>
                  <a:prstClr val="black"/>
                </a:solidFill>
                <a:effectLst/>
                <a:uLnTx/>
                <a:uFillTx/>
                <a:latin typeface="Calibri"/>
                <a:ea typeface="+mn-ea"/>
                <a:cs typeface="+mn-cs"/>
              </a:rPr>
              <a:t>(Rom 9:31-32)</a:t>
            </a:r>
            <a:endParaRPr lang="LID4096" dirty="0"/>
          </a:p>
        </p:txBody>
      </p:sp>
      <p:sp>
        <p:nvSpPr>
          <p:cNvPr id="17" name="textruta 16">
            <a:extLst>
              <a:ext uri="{FF2B5EF4-FFF2-40B4-BE49-F238E27FC236}">
                <a16:creationId xmlns:a16="http://schemas.microsoft.com/office/drawing/2014/main" id="{A6CF00BF-25E4-4062-937C-E249F4A33A0E}"/>
              </a:ext>
            </a:extLst>
          </p:cNvPr>
          <p:cNvSpPr txBox="1"/>
          <p:nvPr/>
        </p:nvSpPr>
        <p:spPr>
          <a:xfrm>
            <a:off x="7456670" y="1546675"/>
            <a:ext cx="3693787" cy="1123712"/>
          </a:xfrm>
          <a:prstGeom prst="wedgeRoundRectCallout">
            <a:avLst>
              <a:gd name="adj1" fmla="val -76532"/>
              <a:gd name="adj2" fmla="val -60408"/>
              <a:gd name="adj3" fmla="val 16667"/>
            </a:avLst>
          </a:prstGeom>
        </p:spPr>
        <p:style>
          <a:lnRef idx="1">
            <a:schemeClr val="accent2"/>
          </a:lnRef>
          <a:fillRef idx="2">
            <a:schemeClr val="accent2"/>
          </a:fillRef>
          <a:effectRef idx="1">
            <a:schemeClr val="accent2"/>
          </a:effectRef>
          <a:fontRef idx="minor">
            <a:schemeClr val="dk1"/>
          </a:fontRef>
        </p:style>
        <p:txBody>
          <a:bodyPr wrap="square">
            <a:spAutoFit/>
          </a:bodyPr>
          <a:lstStyle>
            <a:defPPr>
              <a:defRPr lang="sv-SE"/>
            </a:defPPr>
            <a:lvl1pPr>
              <a:defRPr>
                <a:solidFill>
                  <a:schemeClr val="dk1"/>
                </a:solidFill>
              </a:defRPr>
            </a:lvl1pPr>
            <a:lvl2pPr marL="0" marR="0" lvl="1" fontAlgn="auto">
              <a:lnSpc>
                <a:spcPct val="100000"/>
              </a:lnSpc>
              <a:spcBef>
                <a:spcPts val="600"/>
              </a:spcBef>
              <a:spcAft>
                <a:spcPts val="0"/>
              </a:spcAft>
              <a:buClrTx/>
              <a:buSzTx/>
              <a:tabLst/>
              <a:defRPr kumimoji="0" sz="2000" b="0" i="0" u="none" strike="noStrike" cap="none" spc="0" normalizeH="0" baseline="0">
                <a:ln>
                  <a:noFill/>
                </a:ln>
                <a:solidFill>
                  <a:srgbClr val="000000"/>
                </a:solidFill>
                <a:effectLst/>
                <a:uLnTx/>
                <a:uFillTx/>
                <a:latin typeface="AGaramondPro-Regular"/>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sv-SE" sz="2000" i="1" u="sng" dirty="0"/>
              <a:t>Syftet</a:t>
            </a:r>
            <a:r>
              <a:rPr lang="sv-SE" sz="2000" dirty="0"/>
              <a:t> med Israels utväljande: </a:t>
            </a:r>
            <a:br>
              <a:rPr lang="sv-SE" sz="2000" dirty="0"/>
            </a:br>
            <a:r>
              <a:rPr lang="sv-SE" sz="2000" dirty="0">
                <a:solidFill>
                  <a:srgbClr val="C00000"/>
                </a:solidFill>
              </a:rPr>
              <a:t>I dig [Abraham] ska jordens </a:t>
            </a:r>
            <a:r>
              <a:rPr lang="sv-SE" sz="2000" i="1" u="sng" dirty="0">
                <a:solidFill>
                  <a:srgbClr val="C00000"/>
                </a:solidFill>
              </a:rPr>
              <a:t>alla</a:t>
            </a:r>
            <a:r>
              <a:rPr lang="sv-SE" sz="2000" dirty="0">
                <a:solidFill>
                  <a:srgbClr val="C00000"/>
                </a:solidFill>
              </a:rPr>
              <a:t> släkten bli välsignade. </a:t>
            </a:r>
            <a:r>
              <a:rPr lang="sv-SE" sz="1600" dirty="0"/>
              <a:t>(1 Mos 12:3)</a:t>
            </a:r>
            <a:endParaRPr lang="sv-SE" sz="2000" dirty="0"/>
          </a:p>
        </p:txBody>
      </p:sp>
    </p:spTree>
    <p:custDataLst>
      <p:tags r:id="rId1"/>
    </p:custDataLst>
    <p:extLst>
      <p:ext uri="{BB962C8B-B14F-4D97-AF65-F5344CB8AC3E}">
        <p14:creationId xmlns:p14="http://schemas.microsoft.com/office/powerpoint/2010/main" val="25214914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500"/>
                                        <p:tgtEl>
                                          <p:spTgt spid="8">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Effect transition="in" filter="fade">
                                      <p:cBhvr>
                                        <p:cTn id="25" dur="500"/>
                                        <p:tgtEl>
                                          <p:spTgt spid="8">
                                            <p:txEl>
                                              <p:pRg st="3" end="3"/>
                                            </p:txEl>
                                          </p:spTgt>
                                        </p:tgtEl>
                                      </p:cBhvr>
                                    </p:animEffect>
                                  </p:childTnLst>
                                </p:cTn>
                              </p:par>
                              <p:par>
                                <p:cTn id="26" presetID="10" presetClass="exit" presetSubtype="0" fill="hold" grpId="1" nodeType="withEffect">
                                  <p:stCondLst>
                                    <p:cond delay="0"/>
                                  </p:stCondLst>
                                  <p:childTnLst>
                                    <p:animEffect transition="out" filter="fade">
                                      <p:cBhvr>
                                        <p:cTn id="27" dur="500"/>
                                        <p:tgtEl>
                                          <p:spTgt spid="17"/>
                                        </p:tgtEl>
                                      </p:cBhvr>
                                    </p:animEffect>
                                    <p:set>
                                      <p:cBhvr>
                                        <p:cTn id="28" dur="1" fill="hold">
                                          <p:stCondLst>
                                            <p:cond delay="499"/>
                                          </p:stCondLst>
                                        </p:cTn>
                                        <p:tgtEl>
                                          <p:spTgt spid="17"/>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fade">
                                      <p:cBhvr>
                                        <p:cTn id="32" dur="500"/>
                                        <p:tgtEl>
                                          <p:spTgt spid="8">
                                            <p:txEl>
                                              <p:pRg st="4" end="4"/>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xEl>
                                              <p:pRg st="5" end="5"/>
                                            </p:txEl>
                                          </p:spTgt>
                                        </p:tgtEl>
                                        <p:attrNameLst>
                                          <p:attrName>style.visibility</p:attrName>
                                        </p:attrNameLst>
                                      </p:cBhvr>
                                      <p:to>
                                        <p:strVal val="visible"/>
                                      </p:to>
                                    </p:set>
                                    <p:animEffect transition="in" filter="fade">
                                      <p:cBhvr>
                                        <p:cTn id="40" dur="500"/>
                                        <p:tgtEl>
                                          <p:spTgt spid="8">
                                            <p:txEl>
                                              <p:pRg st="5" end="5"/>
                                            </p:txEl>
                                          </p:spTgt>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8">
                                            <p:txEl>
                                              <p:pRg st="6" end="6"/>
                                            </p:txEl>
                                          </p:spTgt>
                                        </p:tgtEl>
                                        <p:attrNameLst>
                                          <p:attrName>style.visibility</p:attrName>
                                        </p:attrNameLst>
                                      </p:cBhvr>
                                      <p:to>
                                        <p:strVal val="visible"/>
                                      </p:to>
                                    </p:set>
                                    <p:animEffect transition="in" filter="fade">
                                      <p:cBhvr>
                                        <p:cTn id="44" dur="500"/>
                                        <p:tgtEl>
                                          <p:spTgt spid="8">
                                            <p:txEl>
                                              <p:pRg st="6" end="6"/>
                                            </p:txEl>
                                          </p:spTgt>
                                        </p:tgtEl>
                                      </p:cBhvr>
                                    </p:animEffect>
                                  </p:childTnLst>
                                </p:cTn>
                              </p:par>
                            </p:childTnLst>
                          </p:cTn>
                        </p:par>
                        <p:par>
                          <p:cTn id="45" fill="hold">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8">
                                            <p:txEl>
                                              <p:pRg st="7" end="7"/>
                                            </p:txEl>
                                          </p:spTgt>
                                        </p:tgtEl>
                                        <p:attrNameLst>
                                          <p:attrName>style.visibility</p:attrName>
                                        </p:attrNameLst>
                                      </p:cBhvr>
                                      <p:to>
                                        <p:strVal val="visible"/>
                                      </p:to>
                                    </p:set>
                                    <p:animEffect transition="in" filter="fade">
                                      <p:cBhvr>
                                        <p:cTn id="48" dur="500"/>
                                        <p:tgtEl>
                                          <p:spTgt spid="8">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8">
                                            <p:txEl>
                                              <p:pRg st="8" end="8"/>
                                            </p:txEl>
                                          </p:spTgt>
                                        </p:tgtEl>
                                        <p:attrNameLst>
                                          <p:attrName>style.visibility</p:attrName>
                                        </p:attrNameLst>
                                      </p:cBhvr>
                                      <p:to>
                                        <p:strVal val="visible"/>
                                      </p:to>
                                    </p:set>
                                    <p:animEffect transition="in" filter="fade">
                                      <p:cBhvr>
                                        <p:cTn id="53" dur="500"/>
                                        <p:tgtEl>
                                          <p:spTgt spid="8">
                                            <p:txEl>
                                              <p:pRg st="8" end="8"/>
                                            </p:txEl>
                                          </p:spTgt>
                                        </p:tgtEl>
                                      </p:cBhvr>
                                    </p:animEffec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8">
                                            <p:txEl>
                                              <p:pRg st="9" end="9"/>
                                            </p:txEl>
                                          </p:spTgt>
                                        </p:tgtEl>
                                        <p:attrNameLst>
                                          <p:attrName>style.visibility</p:attrName>
                                        </p:attrNameLst>
                                      </p:cBhvr>
                                      <p:to>
                                        <p:strVal val="visible"/>
                                      </p:to>
                                    </p:set>
                                    <p:animEffect transition="in" filter="fade">
                                      <p:cBhvr>
                                        <p:cTn id="57" dur="500"/>
                                        <p:tgtEl>
                                          <p:spTgt spid="8">
                                            <p:txEl>
                                              <p:pRg st="9" end="9"/>
                                            </p:txEl>
                                          </p:spTgt>
                                        </p:tgtEl>
                                      </p:cBhvr>
                                    </p:animEffect>
                                  </p:childTnLst>
                                </p:cTn>
                              </p:par>
                            </p:childTnLst>
                          </p:cTn>
                        </p:par>
                        <p:par>
                          <p:cTn id="58" fill="hold">
                            <p:stCondLst>
                              <p:cond delay="1000"/>
                            </p:stCondLst>
                            <p:childTnLst>
                              <p:par>
                                <p:cTn id="59" presetID="10" presetClass="entr" presetSubtype="0" fill="hold" grpId="0" nodeType="afterEffect">
                                  <p:stCondLst>
                                    <p:cond delay="0"/>
                                  </p:stCondLst>
                                  <p:childTnLst>
                                    <p:set>
                                      <p:cBhvr>
                                        <p:cTn id="60" dur="1" fill="hold">
                                          <p:stCondLst>
                                            <p:cond delay="0"/>
                                          </p:stCondLst>
                                        </p:cTn>
                                        <p:tgtEl>
                                          <p:spTgt spid="8">
                                            <p:txEl>
                                              <p:pRg st="10" end="10"/>
                                            </p:txEl>
                                          </p:spTgt>
                                        </p:tgtEl>
                                        <p:attrNameLst>
                                          <p:attrName>style.visibility</p:attrName>
                                        </p:attrNameLst>
                                      </p:cBhvr>
                                      <p:to>
                                        <p:strVal val="visible"/>
                                      </p:to>
                                    </p:set>
                                    <p:animEffect transition="in" filter="fade">
                                      <p:cBhvr>
                                        <p:cTn id="61" dur="500"/>
                                        <p:tgtEl>
                                          <p:spTgt spid="8">
                                            <p:txEl>
                                              <p:pRg st="10" end="10"/>
                                            </p:txEl>
                                          </p:spTgt>
                                        </p:tgtEl>
                                      </p:cBhvr>
                                    </p:animEffect>
                                  </p:childTnLst>
                                </p:cTn>
                              </p:par>
                            </p:childTnLst>
                          </p:cTn>
                        </p:par>
                        <p:par>
                          <p:cTn id="62" fill="hold">
                            <p:stCondLst>
                              <p:cond delay="1500"/>
                            </p:stCondLst>
                            <p:childTnLst>
                              <p:par>
                                <p:cTn id="63" presetID="10" presetClass="entr" presetSubtype="0" fill="hold" grpId="0" nodeType="afterEffect">
                                  <p:stCondLst>
                                    <p:cond delay="0"/>
                                  </p:stCondLst>
                                  <p:childTnLst>
                                    <p:set>
                                      <p:cBhvr>
                                        <p:cTn id="64" dur="1" fill="hold">
                                          <p:stCondLst>
                                            <p:cond delay="0"/>
                                          </p:stCondLst>
                                        </p:cTn>
                                        <p:tgtEl>
                                          <p:spTgt spid="8">
                                            <p:txEl>
                                              <p:pRg st="11" end="11"/>
                                            </p:txEl>
                                          </p:spTgt>
                                        </p:tgtEl>
                                        <p:attrNameLst>
                                          <p:attrName>style.visibility</p:attrName>
                                        </p:attrNameLst>
                                      </p:cBhvr>
                                      <p:to>
                                        <p:strVal val="visible"/>
                                      </p:to>
                                    </p:set>
                                    <p:animEffect transition="in" filter="fade">
                                      <p:cBhvr>
                                        <p:cTn id="65" dur="500"/>
                                        <p:tgtEl>
                                          <p:spTgt spid="8">
                                            <p:txEl>
                                              <p:pRg st="11" end="11"/>
                                            </p:txEl>
                                          </p:spTgt>
                                        </p:tgtEl>
                                      </p:cBhvr>
                                    </p:animEffect>
                                  </p:childTnLst>
                                </p:cTn>
                              </p:par>
                            </p:childTnLst>
                          </p:cTn>
                        </p:par>
                        <p:par>
                          <p:cTn id="66" fill="hold">
                            <p:stCondLst>
                              <p:cond delay="2000"/>
                            </p:stCondLst>
                            <p:childTnLst>
                              <p:par>
                                <p:cTn id="67" presetID="10" presetClass="entr" presetSubtype="0" fill="hold" grpId="0" nodeType="afterEffect">
                                  <p:stCondLst>
                                    <p:cond delay="0"/>
                                  </p:stCondLst>
                                  <p:childTnLst>
                                    <p:set>
                                      <p:cBhvr>
                                        <p:cTn id="68" dur="1" fill="hold">
                                          <p:stCondLst>
                                            <p:cond delay="0"/>
                                          </p:stCondLst>
                                        </p:cTn>
                                        <p:tgtEl>
                                          <p:spTgt spid="8">
                                            <p:txEl>
                                              <p:pRg st="12" end="12"/>
                                            </p:txEl>
                                          </p:spTgt>
                                        </p:tgtEl>
                                        <p:attrNameLst>
                                          <p:attrName>style.visibility</p:attrName>
                                        </p:attrNameLst>
                                      </p:cBhvr>
                                      <p:to>
                                        <p:strVal val="visible"/>
                                      </p:to>
                                    </p:set>
                                    <p:animEffect transition="in" filter="fade">
                                      <p:cBhvr>
                                        <p:cTn id="69" dur="500"/>
                                        <p:tgtEl>
                                          <p:spTgt spid="8">
                                            <p:txEl>
                                              <p:pRg st="12" end="1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fade">
                                      <p:cBhvr>
                                        <p:cTn id="74" dur="500"/>
                                        <p:tgtEl>
                                          <p:spTgt spid="11"/>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8">
                                            <p:txEl>
                                              <p:pRg st="13" end="13"/>
                                            </p:txEl>
                                          </p:spTgt>
                                        </p:tgtEl>
                                        <p:attrNameLst>
                                          <p:attrName>style.visibility</p:attrName>
                                        </p:attrNameLst>
                                      </p:cBhvr>
                                      <p:to>
                                        <p:strVal val="visible"/>
                                      </p:to>
                                    </p:set>
                                    <p:animEffect transition="in" filter="fade">
                                      <p:cBhvr>
                                        <p:cTn id="79" dur="500"/>
                                        <p:tgtEl>
                                          <p:spTgt spid="8">
                                            <p:txEl>
                                              <p:pRg st="13" end="13"/>
                                            </p:txEl>
                                          </p:spTgt>
                                        </p:tgtEl>
                                      </p:cBhvr>
                                    </p:animEffect>
                                  </p:childTnLst>
                                </p:cTn>
                              </p:par>
                              <p:par>
                                <p:cTn id="80" presetID="10" presetClass="exit" presetSubtype="0" fill="hold" grpId="1" nodeType="withEffect">
                                  <p:stCondLst>
                                    <p:cond delay="0"/>
                                  </p:stCondLst>
                                  <p:childTnLst>
                                    <p:animEffect transition="out" filter="fade">
                                      <p:cBhvr>
                                        <p:cTn id="81" dur="500"/>
                                        <p:tgtEl>
                                          <p:spTgt spid="11"/>
                                        </p:tgtEl>
                                      </p:cBhvr>
                                    </p:animEffect>
                                    <p:set>
                                      <p:cBhvr>
                                        <p:cTn id="82" dur="1" fill="hold">
                                          <p:stCondLst>
                                            <p:cond delay="499"/>
                                          </p:stCondLst>
                                        </p:cTn>
                                        <p:tgtEl>
                                          <p:spTgt spid="11"/>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8">
                                            <p:txEl>
                                              <p:pRg st="14" end="14"/>
                                            </p:txEl>
                                          </p:spTgt>
                                        </p:tgtEl>
                                        <p:attrNameLst>
                                          <p:attrName>style.visibility</p:attrName>
                                        </p:attrNameLst>
                                      </p:cBhvr>
                                      <p:to>
                                        <p:strVal val="visible"/>
                                      </p:to>
                                    </p:set>
                                    <p:animEffect transition="in" filter="fade">
                                      <p:cBhvr>
                                        <p:cTn id="87" dur="500"/>
                                        <p:tgtEl>
                                          <p:spTgt spid="8">
                                            <p:txEl>
                                              <p:pRg st="14" end="14"/>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8">
                                            <p:txEl>
                                              <p:pRg st="15" end="15"/>
                                            </p:txEl>
                                          </p:spTgt>
                                        </p:tgtEl>
                                        <p:attrNameLst>
                                          <p:attrName>style.visibility</p:attrName>
                                        </p:attrNameLst>
                                      </p:cBhvr>
                                      <p:to>
                                        <p:strVal val="visible"/>
                                      </p:to>
                                    </p:set>
                                    <p:animEffect transition="in" filter="fade">
                                      <p:cBhvr>
                                        <p:cTn id="92" dur="500"/>
                                        <p:tgtEl>
                                          <p:spTgt spid="8">
                                            <p:txEl>
                                              <p:pRg st="15" end="15"/>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8">
                                            <p:txEl>
                                              <p:pRg st="16" end="16"/>
                                            </p:txEl>
                                          </p:spTgt>
                                        </p:tgtEl>
                                        <p:attrNameLst>
                                          <p:attrName>style.visibility</p:attrName>
                                        </p:attrNameLst>
                                      </p:cBhvr>
                                      <p:to>
                                        <p:strVal val="visible"/>
                                      </p:to>
                                    </p:set>
                                    <p:animEffect transition="in" filter="fade">
                                      <p:cBhvr>
                                        <p:cTn id="97" dur="500"/>
                                        <p:tgtEl>
                                          <p:spTgt spid="8">
                                            <p:txEl>
                                              <p:pRg st="16" end="16"/>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7"/>
                                        </p:tgtEl>
                                        <p:attrNameLst>
                                          <p:attrName>style.visibility</p:attrName>
                                        </p:attrNameLst>
                                      </p:cBhvr>
                                      <p:to>
                                        <p:strVal val="visible"/>
                                      </p:to>
                                    </p:set>
                                    <p:animEffect transition="in" filter="fade">
                                      <p:cBhvr>
                                        <p:cTn id="10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bldLvl="2"/>
      <p:bldP spid="7" grpId="0" animBg="1"/>
      <p:bldP spid="11" grpId="0" animBg="1"/>
      <p:bldP spid="11" grpId="1" animBg="1"/>
      <p:bldP spid="15" grpId="0"/>
      <p:bldP spid="17" grpId="0" animBg="1"/>
      <p:bldP spid="1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text, byggnad, utomhus, tecken&#10;&#10;Automatiskt genererad beskrivning">
            <a:extLst>
              <a:ext uri="{FF2B5EF4-FFF2-40B4-BE49-F238E27FC236}">
                <a16:creationId xmlns:a16="http://schemas.microsoft.com/office/drawing/2014/main" id="{A42E53F2-9745-40C6-86BC-D6675F4216C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148" r="13065" b="10908"/>
          <a:stretch/>
        </p:blipFill>
        <p:spPr>
          <a:xfrm>
            <a:off x="8777006" y="683999"/>
            <a:ext cx="3414994" cy="6170920"/>
          </a:xfrm>
          <a:prstGeom prst="rect">
            <a:avLst/>
          </a:prstGeom>
        </p:spPr>
      </p:pic>
      <p:sp>
        <p:nvSpPr>
          <p:cNvPr id="6" name="Rubrik 5">
            <a:extLst>
              <a:ext uri="{FF2B5EF4-FFF2-40B4-BE49-F238E27FC236}">
                <a16:creationId xmlns:a16="http://schemas.microsoft.com/office/drawing/2014/main" id="{BFB9A837-5FC0-45C6-AE33-D7173635C0D3}"/>
              </a:ext>
            </a:extLst>
          </p:cNvPr>
          <p:cNvSpPr>
            <a:spLocks noGrp="1"/>
          </p:cNvSpPr>
          <p:nvPr>
            <p:ph type="title"/>
          </p:nvPr>
        </p:nvSpPr>
        <p:spPr/>
        <p:txBody>
          <a:bodyPr/>
          <a:lstStyle/>
          <a:p>
            <a:r>
              <a:rPr lang="sv-SE" dirty="0"/>
              <a:t>Bibeln är tydlig med att vi har en fri vilja </a:t>
            </a:r>
          </a:p>
        </p:txBody>
      </p:sp>
      <p:sp>
        <p:nvSpPr>
          <p:cNvPr id="12" name="textruta 11">
            <a:extLst>
              <a:ext uri="{FF2B5EF4-FFF2-40B4-BE49-F238E27FC236}">
                <a16:creationId xmlns:a16="http://schemas.microsoft.com/office/drawing/2014/main" id="{06005C07-4689-4F25-A127-E673E2DD9E73}"/>
              </a:ext>
            </a:extLst>
          </p:cNvPr>
          <p:cNvSpPr txBox="1"/>
          <p:nvPr/>
        </p:nvSpPr>
        <p:spPr>
          <a:xfrm>
            <a:off x="-1" y="783587"/>
            <a:ext cx="9370338" cy="5940088"/>
          </a:xfrm>
          <a:prstGeom prst="rect">
            <a:avLst/>
          </a:prstGeom>
          <a:noFill/>
        </p:spPr>
        <p:txBody>
          <a:bodyPr wrap="square" lIns="144000" rtlCol="0">
            <a:spAutoFit/>
          </a:bodyPr>
          <a:lstStyle/>
          <a:p>
            <a:pPr>
              <a:lnSpc>
                <a:spcPts val="2000"/>
              </a:lnSpc>
            </a:pPr>
            <a:r>
              <a:rPr lang="sv-SE" b="1" i="0" dirty="0">
                <a:effectLst/>
              </a:rPr>
              <a:t>Fria viljan explicit uttryckt</a:t>
            </a:r>
          </a:p>
          <a:p>
            <a:pPr marL="361950" indent="-180975">
              <a:lnSpc>
                <a:spcPts val="2000"/>
              </a:lnSpc>
              <a:buFont typeface="Arial" panose="020B0604020202020204" pitchFamily="34" charset="0"/>
              <a:buChar char="•"/>
            </a:pPr>
            <a:r>
              <a:rPr lang="sv-SE" b="0" i="0" dirty="0">
                <a:solidFill>
                  <a:srgbClr val="C00000"/>
                </a:solidFill>
                <a:effectLst/>
              </a:rPr>
              <a:t>Jag… har förelagt dig liv och död, välsignelse och förbannelse. </a:t>
            </a:r>
            <a:r>
              <a:rPr lang="sv-SE" b="0" i="1" u="sng" dirty="0">
                <a:solidFill>
                  <a:srgbClr val="C00000"/>
                </a:solidFill>
                <a:effectLst/>
              </a:rPr>
              <a:t>Välj då</a:t>
            </a:r>
            <a:r>
              <a:rPr lang="sv-SE" b="0" i="0" dirty="0">
                <a:solidFill>
                  <a:srgbClr val="C00000"/>
                </a:solidFill>
                <a:effectLst/>
              </a:rPr>
              <a:t> livet. </a:t>
            </a:r>
            <a:r>
              <a:rPr lang="sv-SE" sz="1600" b="0" i="0" dirty="0">
                <a:solidFill>
                  <a:srgbClr val="000000"/>
                </a:solidFill>
                <a:effectLst/>
              </a:rPr>
              <a:t>(5 Mos 30:19)</a:t>
            </a:r>
          </a:p>
          <a:p>
            <a:pPr marL="361950" indent="-180975">
              <a:lnSpc>
                <a:spcPts val="2000"/>
              </a:lnSpc>
              <a:buFont typeface="Arial" panose="020B0604020202020204" pitchFamily="34" charset="0"/>
              <a:buChar char="•"/>
            </a:pPr>
            <a:r>
              <a:rPr lang="sv-SE" dirty="0">
                <a:solidFill>
                  <a:srgbClr val="C00000"/>
                </a:solidFill>
              </a:rPr>
              <a:t>Om ni är </a:t>
            </a:r>
            <a:r>
              <a:rPr lang="sv-SE" i="1" u="sng" dirty="0">
                <a:solidFill>
                  <a:srgbClr val="C00000"/>
                </a:solidFill>
              </a:rPr>
              <a:t>villiga</a:t>
            </a:r>
            <a:r>
              <a:rPr lang="sv-SE" dirty="0">
                <a:solidFill>
                  <a:srgbClr val="C00000"/>
                </a:solidFill>
              </a:rPr>
              <a:t> och lyssnar ska ni få äta landets goda.</a:t>
            </a:r>
            <a:r>
              <a:rPr lang="sv-SE" dirty="0">
                <a:solidFill>
                  <a:srgbClr val="000000"/>
                </a:solidFill>
              </a:rPr>
              <a:t> </a:t>
            </a:r>
            <a:r>
              <a:rPr lang="sv-SE" sz="1600" dirty="0">
                <a:solidFill>
                  <a:srgbClr val="000000"/>
                </a:solidFill>
              </a:rPr>
              <a:t>(Jes 1:19)</a:t>
            </a:r>
            <a:endParaRPr lang="sv-SE" sz="1600" b="0" i="0" dirty="0">
              <a:solidFill>
                <a:srgbClr val="000000"/>
              </a:solidFill>
              <a:effectLst/>
            </a:endParaRPr>
          </a:p>
          <a:p>
            <a:pPr>
              <a:lnSpc>
                <a:spcPts val="2000"/>
              </a:lnSpc>
              <a:spcBef>
                <a:spcPts val="600"/>
              </a:spcBef>
            </a:pPr>
            <a:r>
              <a:rPr lang="sv-SE" b="1" i="0" dirty="0">
                <a:effectLst/>
              </a:rPr>
              <a:t>Uppmaningar att välja</a:t>
            </a:r>
          </a:p>
          <a:p>
            <a:pPr marL="361950" indent="-180975">
              <a:lnSpc>
                <a:spcPts val="2000"/>
              </a:lnSpc>
              <a:buFont typeface="Arial" panose="020B0604020202020204" pitchFamily="34" charset="0"/>
              <a:buChar char="•"/>
            </a:pPr>
            <a:r>
              <a:rPr lang="sv-SE" i="1" u="sng" dirty="0">
                <a:solidFill>
                  <a:srgbClr val="C00000"/>
                </a:solidFill>
              </a:rPr>
              <a:t>Omvänd dig </a:t>
            </a:r>
            <a:r>
              <a:rPr lang="sv-SE" dirty="0">
                <a:solidFill>
                  <a:srgbClr val="C00000"/>
                </a:solidFill>
              </a:rPr>
              <a:t>därför från din ondska och be till Herren. </a:t>
            </a:r>
            <a:r>
              <a:rPr lang="sv-SE" sz="1600" dirty="0"/>
              <a:t>(Apg 8:22)</a:t>
            </a:r>
          </a:p>
          <a:p>
            <a:pPr marL="361950" indent="-180975">
              <a:lnSpc>
                <a:spcPts val="2000"/>
              </a:lnSpc>
              <a:buFont typeface="Arial" panose="020B0604020202020204" pitchFamily="34" charset="0"/>
              <a:buChar char="•"/>
            </a:pPr>
            <a:r>
              <a:rPr lang="sv-SE" i="1" u="sng" dirty="0">
                <a:solidFill>
                  <a:srgbClr val="C00000"/>
                </a:solidFill>
              </a:rPr>
              <a:t>Gud vädjar</a:t>
            </a:r>
            <a:r>
              <a:rPr lang="sv-SE" dirty="0">
                <a:solidFill>
                  <a:srgbClr val="C00000"/>
                </a:solidFill>
              </a:rPr>
              <a:t> genom oss: </a:t>
            </a:r>
            <a:r>
              <a:rPr lang="sv-SE" i="1" u="sng" dirty="0">
                <a:solidFill>
                  <a:srgbClr val="C00000"/>
                </a:solidFill>
              </a:rPr>
              <a:t>Låt försona er</a:t>
            </a:r>
            <a:r>
              <a:rPr lang="sv-SE" dirty="0">
                <a:solidFill>
                  <a:srgbClr val="C00000"/>
                </a:solidFill>
              </a:rPr>
              <a:t> med Gud! </a:t>
            </a:r>
            <a:r>
              <a:rPr lang="sv-SE" sz="1600" dirty="0"/>
              <a:t>(2 Kor 5:20)</a:t>
            </a:r>
          </a:p>
          <a:p>
            <a:pPr>
              <a:lnSpc>
                <a:spcPts val="2000"/>
              </a:lnSpc>
              <a:spcBef>
                <a:spcPts val="600"/>
              </a:spcBef>
            </a:pPr>
            <a:r>
              <a:rPr lang="sv-SE" b="1" dirty="0"/>
              <a:t>Gud är opartisk</a:t>
            </a:r>
          </a:p>
          <a:p>
            <a:pPr marL="361950" indent="-180975">
              <a:lnSpc>
                <a:spcPts val="2000"/>
              </a:lnSpc>
              <a:buFont typeface="Arial" panose="020B0604020202020204" pitchFamily="34" charset="0"/>
              <a:buChar char="•"/>
            </a:pPr>
            <a:r>
              <a:rPr lang="sv-SE" dirty="0">
                <a:solidFill>
                  <a:srgbClr val="C00000"/>
                </a:solidFill>
              </a:rPr>
              <a:t>[Gud Fadern]… dömer var och en </a:t>
            </a:r>
            <a:r>
              <a:rPr lang="sv-SE" i="1" u="sng" dirty="0">
                <a:solidFill>
                  <a:srgbClr val="C00000"/>
                </a:solidFill>
              </a:rPr>
              <a:t>opartiskt</a:t>
            </a:r>
            <a:r>
              <a:rPr lang="sv-SE" dirty="0">
                <a:solidFill>
                  <a:srgbClr val="C00000"/>
                </a:solidFill>
              </a:rPr>
              <a:t> </a:t>
            </a:r>
            <a:r>
              <a:rPr lang="sv-SE" i="1" u="sng" dirty="0">
                <a:solidFill>
                  <a:srgbClr val="C00000"/>
                </a:solidFill>
              </a:rPr>
              <a:t>efter hans gärning</a:t>
            </a:r>
            <a:r>
              <a:rPr lang="sv-SE" dirty="0">
                <a:solidFill>
                  <a:srgbClr val="C00000"/>
                </a:solidFill>
              </a:rPr>
              <a:t>.</a:t>
            </a:r>
            <a:r>
              <a:rPr lang="sv-SE" dirty="0"/>
              <a:t> </a:t>
            </a:r>
            <a:r>
              <a:rPr lang="sv-SE" sz="1600" dirty="0"/>
              <a:t>(1 Pet 1:17) </a:t>
            </a:r>
            <a:endParaRPr lang="sv-SE" dirty="0"/>
          </a:p>
          <a:p>
            <a:pPr marL="361950" indent="-180975">
              <a:lnSpc>
                <a:spcPts val="2000"/>
              </a:lnSpc>
              <a:buFont typeface="Arial" panose="020B0604020202020204" pitchFamily="34" charset="0"/>
              <a:buChar char="•"/>
            </a:pPr>
            <a:r>
              <a:rPr lang="sv-SE" i="1" u="sng" dirty="0">
                <a:solidFill>
                  <a:srgbClr val="C00000"/>
                </a:solidFill>
              </a:rPr>
              <a:t>Gud gör inte skillnad på människor</a:t>
            </a:r>
            <a:r>
              <a:rPr lang="sv-SE" dirty="0">
                <a:solidFill>
                  <a:srgbClr val="C00000"/>
                </a:solidFill>
              </a:rPr>
              <a:t>, utan tar emot den som fruktar honom.</a:t>
            </a:r>
            <a:r>
              <a:rPr lang="sv-SE" sz="1600" dirty="0"/>
              <a:t> (Apg 10:34-35)</a:t>
            </a:r>
            <a:r>
              <a:rPr lang="sv-SE" dirty="0"/>
              <a:t> </a:t>
            </a:r>
          </a:p>
          <a:p>
            <a:pPr>
              <a:lnSpc>
                <a:spcPts val="2000"/>
              </a:lnSpc>
              <a:spcBef>
                <a:spcPts val="600"/>
              </a:spcBef>
            </a:pPr>
            <a:r>
              <a:rPr lang="sv-SE" b="1" i="0" dirty="0">
                <a:effectLst/>
              </a:rPr>
              <a:t>Gud vill inte någons död</a:t>
            </a:r>
          </a:p>
          <a:p>
            <a:pPr marL="361950" indent="-180975">
              <a:lnSpc>
                <a:spcPts val="2000"/>
              </a:lnSpc>
              <a:buFont typeface="Arial" panose="020B0604020202020204" pitchFamily="34" charset="0"/>
              <a:buChar char="•"/>
            </a:pPr>
            <a:r>
              <a:rPr lang="sv-SE" dirty="0">
                <a:solidFill>
                  <a:srgbClr val="C00000"/>
                </a:solidFill>
              </a:rPr>
              <a:t>Herren har tålamod med er, eftersom han </a:t>
            </a:r>
            <a:r>
              <a:rPr lang="sv-SE" i="1" u="sng" dirty="0">
                <a:solidFill>
                  <a:srgbClr val="C00000"/>
                </a:solidFill>
              </a:rPr>
              <a:t>inte vill</a:t>
            </a:r>
            <a:r>
              <a:rPr lang="sv-SE" dirty="0">
                <a:solidFill>
                  <a:srgbClr val="C00000"/>
                </a:solidFill>
              </a:rPr>
              <a:t> att någon ska gå förlorad.</a:t>
            </a:r>
            <a:r>
              <a:rPr lang="sv-SE" dirty="0"/>
              <a:t> </a:t>
            </a:r>
            <a:r>
              <a:rPr lang="sv-SE" sz="1600" dirty="0"/>
              <a:t>(2 Pet 3:9)</a:t>
            </a:r>
          </a:p>
          <a:p>
            <a:pPr marL="361950" indent="-180975">
              <a:lnSpc>
                <a:spcPts val="2000"/>
              </a:lnSpc>
              <a:buFont typeface="Arial" panose="020B0604020202020204" pitchFamily="34" charset="0"/>
              <a:buChar char="•"/>
            </a:pPr>
            <a:r>
              <a:rPr lang="sv-SE" dirty="0">
                <a:solidFill>
                  <a:srgbClr val="C00000"/>
                </a:solidFill>
              </a:rPr>
              <a:t>Gud… </a:t>
            </a:r>
            <a:r>
              <a:rPr lang="sv-SE" i="1" u="sng" dirty="0">
                <a:solidFill>
                  <a:srgbClr val="C00000"/>
                </a:solidFill>
              </a:rPr>
              <a:t>vill</a:t>
            </a:r>
            <a:r>
              <a:rPr lang="sv-SE" dirty="0">
                <a:solidFill>
                  <a:srgbClr val="C00000"/>
                </a:solidFill>
              </a:rPr>
              <a:t> att alla människor ska bli frälsta och komma till insikt om sanningen. </a:t>
            </a:r>
            <a:r>
              <a:rPr lang="sv-SE" sz="1600" dirty="0"/>
              <a:t>(1 Tim 2:3-4)</a:t>
            </a:r>
          </a:p>
          <a:p>
            <a:pPr>
              <a:lnSpc>
                <a:spcPts val="2000"/>
              </a:lnSpc>
              <a:spcBef>
                <a:spcPts val="600"/>
              </a:spcBef>
            </a:pPr>
            <a:r>
              <a:rPr lang="sv-SE" b="1" dirty="0"/>
              <a:t>Gärningar/inställningar/responser viktiga</a:t>
            </a:r>
          </a:p>
          <a:p>
            <a:pPr marL="361950" indent="-180975">
              <a:lnSpc>
                <a:spcPts val="2000"/>
              </a:lnSpc>
              <a:buFont typeface="Arial" panose="020B0604020202020204" pitchFamily="34" charset="0"/>
              <a:buChar char="•"/>
            </a:pPr>
            <a:r>
              <a:rPr lang="sv-SE" dirty="0">
                <a:solidFill>
                  <a:srgbClr val="C00000"/>
                </a:solidFill>
              </a:rPr>
              <a:t>De som har </a:t>
            </a:r>
            <a:r>
              <a:rPr lang="sv-SE" i="1" u="sng" dirty="0">
                <a:solidFill>
                  <a:srgbClr val="C00000"/>
                </a:solidFill>
              </a:rPr>
              <a:t>gjort gott</a:t>
            </a:r>
            <a:r>
              <a:rPr lang="sv-SE" dirty="0">
                <a:solidFill>
                  <a:srgbClr val="C00000"/>
                </a:solidFill>
              </a:rPr>
              <a:t> ska uppstå till liv, och de som har </a:t>
            </a:r>
            <a:r>
              <a:rPr lang="sv-SE" i="1" u="sng" dirty="0">
                <a:solidFill>
                  <a:srgbClr val="C00000"/>
                </a:solidFill>
              </a:rPr>
              <a:t>gjort ont</a:t>
            </a:r>
            <a:r>
              <a:rPr lang="sv-SE" dirty="0">
                <a:solidFill>
                  <a:srgbClr val="C00000"/>
                </a:solidFill>
              </a:rPr>
              <a:t> ska uppstå till dom.</a:t>
            </a:r>
            <a:endParaRPr lang="sv-SE" sz="1600" dirty="0"/>
          </a:p>
          <a:p>
            <a:pPr marL="361950" indent="-180975">
              <a:lnSpc>
                <a:spcPts val="2000"/>
              </a:lnSpc>
              <a:buFont typeface="Arial" panose="020B0604020202020204" pitchFamily="34" charset="0"/>
              <a:buChar char="•"/>
            </a:pPr>
            <a:r>
              <a:rPr lang="sv-SE" dirty="0">
                <a:solidFill>
                  <a:srgbClr val="C00000"/>
                </a:solidFill>
              </a:rPr>
              <a:t>Gud ska löna var och en </a:t>
            </a:r>
            <a:r>
              <a:rPr lang="sv-SE" i="1" u="sng" dirty="0">
                <a:solidFill>
                  <a:srgbClr val="C00000"/>
                </a:solidFill>
              </a:rPr>
              <a:t>efter hans gärningar</a:t>
            </a:r>
            <a:r>
              <a:rPr lang="sv-SE" dirty="0">
                <a:solidFill>
                  <a:srgbClr val="C00000"/>
                </a:solidFill>
              </a:rPr>
              <a:t>.</a:t>
            </a:r>
            <a:r>
              <a:rPr lang="sv-SE" dirty="0"/>
              <a:t> </a:t>
            </a:r>
            <a:r>
              <a:rPr lang="sv-SE" sz="1600" dirty="0"/>
              <a:t>(Rom 2:6)</a:t>
            </a:r>
          </a:p>
          <a:p>
            <a:pPr>
              <a:lnSpc>
                <a:spcPts val="2000"/>
              </a:lnSpc>
              <a:spcBef>
                <a:spcPts val="600"/>
              </a:spcBef>
            </a:pPr>
            <a:r>
              <a:rPr lang="sv-SE" b="1" dirty="0"/>
              <a:t>Försoningsverket gäller alla</a:t>
            </a:r>
          </a:p>
          <a:p>
            <a:pPr marL="361950" indent="-180975">
              <a:lnSpc>
                <a:spcPts val="2000"/>
              </a:lnSpc>
              <a:buFont typeface="Arial" panose="020B0604020202020204" pitchFamily="34" charset="0"/>
              <a:buChar char="•"/>
            </a:pPr>
            <a:r>
              <a:rPr lang="sv-SE" dirty="0">
                <a:solidFill>
                  <a:srgbClr val="C00000"/>
                </a:solidFill>
              </a:rPr>
              <a:t>Åt </a:t>
            </a:r>
            <a:r>
              <a:rPr lang="sv-SE" i="1" u="sng" dirty="0">
                <a:solidFill>
                  <a:srgbClr val="C00000"/>
                </a:solidFill>
              </a:rPr>
              <a:t>alla</a:t>
            </a:r>
            <a:r>
              <a:rPr lang="sv-SE" dirty="0">
                <a:solidFill>
                  <a:srgbClr val="C00000"/>
                </a:solidFill>
              </a:rPr>
              <a:t> som tog emot honom gav han rätten att bli Guds barn.</a:t>
            </a:r>
            <a:r>
              <a:rPr lang="sv-SE" dirty="0"/>
              <a:t> </a:t>
            </a:r>
            <a:r>
              <a:rPr lang="sv-SE" sz="1600" dirty="0"/>
              <a:t>(Joh 1:12)</a:t>
            </a:r>
          </a:p>
          <a:p>
            <a:pPr marL="361950" indent="-180975">
              <a:lnSpc>
                <a:spcPts val="2000"/>
              </a:lnSpc>
              <a:buFont typeface="Arial" panose="020B0604020202020204" pitchFamily="34" charset="0"/>
              <a:buChar char="•"/>
            </a:pPr>
            <a:r>
              <a:rPr lang="sv-SE" dirty="0">
                <a:solidFill>
                  <a:srgbClr val="C00000"/>
                </a:solidFill>
              </a:rPr>
              <a:t>Och det ska ske att </a:t>
            </a:r>
            <a:r>
              <a:rPr lang="sv-SE" i="1" u="sng" dirty="0">
                <a:solidFill>
                  <a:srgbClr val="C00000"/>
                </a:solidFill>
              </a:rPr>
              <a:t>var och en</a:t>
            </a:r>
            <a:r>
              <a:rPr lang="sv-SE" dirty="0">
                <a:solidFill>
                  <a:srgbClr val="C00000"/>
                </a:solidFill>
              </a:rPr>
              <a:t> som åkallar Herrens namn ska bli frälst. </a:t>
            </a:r>
            <a:r>
              <a:rPr lang="sv-SE" sz="1600" dirty="0"/>
              <a:t>(Apg 2:21)</a:t>
            </a:r>
          </a:p>
          <a:p>
            <a:pPr>
              <a:lnSpc>
                <a:spcPts val="2000"/>
              </a:lnSpc>
              <a:spcBef>
                <a:spcPts val="600"/>
              </a:spcBef>
            </a:pPr>
            <a:r>
              <a:rPr lang="sv-SE" b="1" dirty="0"/>
              <a:t>Bibeln varnar för avfall</a:t>
            </a:r>
          </a:p>
          <a:p>
            <a:pPr marL="361950" indent="-180975">
              <a:lnSpc>
                <a:spcPts val="2000"/>
              </a:lnSpc>
              <a:buFont typeface="Arial" panose="020B0604020202020204" pitchFamily="34" charset="0"/>
              <a:buChar char="•"/>
            </a:pPr>
            <a:r>
              <a:rPr lang="sv-SE" dirty="0">
                <a:solidFill>
                  <a:srgbClr val="C00000"/>
                </a:solidFill>
              </a:rPr>
              <a:t>Se till att ingen av er har ett ont och trolöst hjärta så att han </a:t>
            </a:r>
            <a:r>
              <a:rPr lang="sv-SE" i="1" u="sng" dirty="0">
                <a:solidFill>
                  <a:srgbClr val="C00000"/>
                </a:solidFill>
              </a:rPr>
              <a:t>avfaller</a:t>
            </a:r>
            <a:r>
              <a:rPr lang="sv-SE" dirty="0">
                <a:solidFill>
                  <a:srgbClr val="C00000"/>
                </a:solidFill>
              </a:rPr>
              <a:t> från Gud.</a:t>
            </a:r>
            <a:r>
              <a:rPr lang="sv-SE" sz="1400" dirty="0"/>
              <a:t> (Hebr 3:12)</a:t>
            </a:r>
            <a:endParaRPr lang="sv-SE" dirty="0"/>
          </a:p>
          <a:p>
            <a:pPr marL="361950" indent="-180975">
              <a:lnSpc>
                <a:spcPts val="2000"/>
              </a:lnSpc>
              <a:buFont typeface="Arial" panose="020B0604020202020204" pitchFamily="34" charset="0"/>
              <a:buChar char="•"/>
            </a:pPr>
            <a:r>
              <a:rPr lang="sv-SE" dirty="0">
                <a:solidFill>
                  <a:srgbClr val="C00000"/>
                </a:solidFill>
              </a:rPr>
              <a:t>Anden säger tydligt att i de sista tiderna kommer några att </a:t>
            </a:r>
            <a:r>
              <a:rPr lang="sv-SE" i="1" u="sng" dirty="0">
                <a:solidFill>
                  <a:srgbClr val="C00000"/>
                </a:solidFill>
              </a:rPr>
              <a:t>avfalla</a:t>
            </a:r>
            <a:r>
              <a:rPr lang="sv-SE" dirty="0">
                <a:solidFill>
                  <a:srgbClr val="C00000"/>
                </a:solidFill>
              </a:rPr>
              <a:t> från tron. </a:t>
            </a:r>
            <a:r>
              <a:rPr lang="sv-SE" sz="1600" dirty="0"/>
              <a:t>(1 Tim 4:1)</a:t>
            </a:r>
            <a:endParaRPr lang="sv-SE" dirty="0"/>
          </a:p>
        </p:txBody>
      </p:sp>
      <p:sp>
        <p:nvSpPr>
          <p:cNvPr id="8" name="textruta 7">
            <a:extLst>
              <a:ext uri="{FF2B5EF4-FFF2-40B4-BE49-F238E27FC236}">
                <a16:creationId xmlns:a16="http://schemas.microsoft.com/office/drawing/2014/main" id="{DCE2239E-A766-4DBA-B3C9-E65536E63895}"/>
              </a:ext>
            </a:extLst>
          </p:cNvPr>
          <p:cNvSpPr txBox="1"/>
          <p:nvPr/>
        </p:nvSpPr>
        <p:spPr>
          <a:xfrm>
            <a:off x="7654705" y="4613670"/>
            <a:ext cx="982300" cy="307777"/>
          </a:xfrm>
          <a:prstGeom prst="rect">
            <a:avLst/>
          </a:prstGeom>
          <a:noFill/>
        </p:spPr>
        <p:txBody>
          <a:bodyPr wrap="square">
            <a:spAutoFit/>
          </a:bodyPr>
          <a:lstStyle/>
          <a:p>
            <a:r>
              <a:rPr lang="sv-SE" sz="1400" dirty="0"/>
              <a:t>(Joh 5:29)</a:t>
            </a:r>
            <a:endParaRPr lang="LID4096" sz="1400" dirty="0"/>
          </a:p>
        </p:txBody>
      </p:sp>
    </p:spTree>
    <p:custDataLst>
      <p:tags r:id="rId1"/>
    </p:custDataLst>
    <p:extLst>
      <p:ext uri="{BB962C8B-B14F-4D97-AF65-F5344CB8AC3E}">
        <p14:creationId xmlns:p14="http://schemas.microsoft.com/office/powerpoint/2010/main" val="30414214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fade">
                                      <p:cBhvr>
                                        <p:cTn id="11" dur="500"/>
                                        <p:tgtEl>
                                          <p:spTgt spid="12">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fade">
                                      <p:cBhvr>
                                        <p:cTn id="15" dur="500"/>
                                        <p:tgtEl>
                                          <p:spTgt spid="1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xEl>
                                              <p:pRg st="3" end="3"/>
                                            </p:txEl>
                                          </p:spTgt>
                                        </p:tgtEl>
                                        <p:attrNameLst>
                                          <p:attrName>style.visibility</p:attrName>
                                        </p:attrNameLst>
                                      </p:cBhvr>
                                      <p:to>
                                        <p:strVal val="visible"/>
                                      </p:to>
                                    </p:set>
                                    <p:animEffect transition="in" filter="fade">
                                      <p:cBhvr>
                                        <p:cTn id="20" dur="500"/>
                                        <p:tgtEl>
                                          <p:spTgt spid="12">
                                            <p:txEl>
                                              <p:pRg st="3" end="3"/>
                                            </p:txEl>
                                          </p:spTgt>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2">
                                            <p:txEl>
                                              <p:pRg st="4" end="4"/>
                                            </p:txEl>
                                          </p:spTgt>
                                        </p:tgtEl>
                                        <p:attrNameLst>
                                          <p:attrName>style.visibility</p:attrName>
                                        </p:attrNameLst>
                                      </p:cBhvr>
                                      <p:to>
                                        <p:strVal val="visible"/>
                                      </p:to>
                                    </p:set>
                                    <p:animEffect transition="in" filter="fade">
                                      <p:cBhvr>
                                        <p:cTn id="24" dur="500"/>
                                        <p:tgtEl>
                                          <p:spTgt spid="12">
                                            <p:txEl>
                                              <p:pRg st="4" end="4"/>
                                            </p:txEl>
                                          </p:spTgt>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12">
                                            <p:txEl>
                                              <p:pRg st="5" end="5"/>
                                            </p:txEl>
                                          </p:spTgt>
                                        </p:tgtEl>
                                        <p:attrNameLst>
                                          <p:attrName>style.visibility</p:attrName>
                                        </p:attrNameLst>
                                      </p:cBhvr>
                                      <p:to>
                                        <p:strVal val="visible"/>
                                      </p:to>
                                    </p:set>
                                    <p:animEffect transition="in" filter="fade">
                                      <p:cBhvr>
                                        <p:cTn id="28" dur="500"/>
                                        <p:tgtEl>
                                          <p:spTgt spid="12">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xEl>
                                              <p:pRg st="6" end="6"/>
                                            </p:txEl>
                                          </p:spTgt>
                                        </p:tgtEl>
                                        <p:attrNameLst>
                                          <p:attrName>style.visibility</p:attrName>
                                        </p:attrNameLst>
                                      </p:cBhvr>
                                      <p:to>
                                        <p:strVal val="visible"/>
                                      </p:to>
                                    </p:set>
                                    <p:animEffect transition="in" filter="fade">
                                      <p:cBhvr>
                                        <p:cTn id="33" dur="500"/>
                                        <p:tgtEl>
                                          <p:spTgt spid="12">
                                            <p:txEl>
                                              <p:pRg st="6" end="6"/>
                                            </p:txEl>
                                          </p:spTgt>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12">
                                            <p:txEl>
                                              <p:pRg st="7" end="7"/>
                                            </p:txEl>
                                          </p:spTgt>
                                        </p:tgtEl>
                                        <p:attrNameLst>
                                          <p:attrName>style.visibility</p:attrName>
                                        </p:attrNameLst>
                                      </p:cBhvr>
                                      <p:to>
                                        <p:strVal val="visible"/>
                                      </p:to>
                                    </p:set>
                                    <p:animEffect transition="in" filter="fade">
                                      <p:cBhvr>
                                        <p:cTn id="37" dur="500"/>
                                        <p:tgtEl>
                                          <p:spTgt spid="12">
                                            <p:txEl>
                                              <p:pRg st="7" end="7"/>
                                            </p:txEl>
                                          </p:spTgt>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12">
                                            <p:txEl>
                                              <p:pRg st="8" end="8"/>
                                            </p:txEl>
                                          </p:spTgt>
                                        </p:tgtEl>
                                        <p:attrNameLst>
                                          <p:attrName>style.visibility</p:attrName>
                                        </p:attrNameLst>
                                      </p:cBhvr>
                                      <p:to>
                                        <p:strVal val="visible"/>
                                      </p:to>
                                    </p:set>
                                    <p:animEffect transition="in" filter="fade">
                                      <p:cBhvr>
                                        <p:cTn id="41" dur="500"/>
                                        <p:tgtEl>
                                          <p:spTgt spid="12">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2">
                                            <p:txEl>
                                              <p:pRg st="9" end="9"/>
                                            </p:txEl>
                                          </p:spTgt>
                                        </p:tgtEl>
                                        <p:attrNameLst>
                                          <p:attrName>style.visibility</p:attrName>
                                        </p:attrNameLst>
                                      </p:cBhvr>
                                      <p:to>
                                        <p:strVal val="visible"/>
                                      </p:to>
                                    </p:set>
                                    <p:animEffect transition="in" filter="fade">
                                      <p:cBhvr>
                                        <p:cTn id="46" dur="500"/>
                                        <p:tgtEl>
                                          <p:spTgt spid="12">
                                            <p:txEl>
                                              <p:pRg st="9" end="9"/>
                                            </p:txEl>
                                          </p:spTgt>
                                        </p:tgtEl>
                                      </p:cBhvr>
                                    </p:animEffec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12">
                                            <p:txEl>
                                              <p:pRg st="10" end="10"/>
                                            </p:txEl>
                                          </p:spTgt>
                                        </p:tgtEl>
                                        <p:attrNameLst>
                                          <p:attrName>style.visibility</p:attrName>
                                        </p:attrNameLst>
                                      </p:cBhvr>
                                      <p:to>
                                        <p:strVal val="visible"/>
                                      </p:to>
                                    </p:set>
                                    <p:animEffect transition="in" filter="fade">
                                      <p:cBhvr>
                                        <p:cTn id="50" dur="500"/>
                                        <p:tgtEl>
                                          <p:spTgt spid="12">
                                            <p:txEl>
                                              <p:pRg st="10" end="10"/>
                                            </p:txEl>
                                          </p:spTgt>
                                        </p:tgtEl>
                                      </p:cBhvr>
                                    </p:animEffect>
                                  </p:childTnLst>
                                </p:cTn>
                              </p:par>
                            </p:childTnLst>
                          </p:cTn>
                        </p:par>
                        <p:par>
                          <p:cTn id="51" fill="hold">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12">
                                            <p:txEl>
                                              <p:pRg st="11" end="11"/>
                                            </p:txEl>
                                          </p:spTgt>
                                        </p:tgtEl>
                                        <p:attrNameLst>
                                          <p:attrName>style.visibility</p:attrName>
                                        </p:attrNameLst>
                                      </p:cBhvr>
                                      <p:to>
                                        <p:strVal val="visible"/>
                                      </p:to>
                                    </p:set>
                                    <p:animEffect transition="in" filter="fade">
                                      <p:cBhvr>
                                        <p:cTn id="54" dur="500"/>
                                        <p:tgtEl>
                                          <p:spTgt spid="12">
                                            <p:txEl>
                                              <p:pRg st="11" end="1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2">
                                            <p:txEl>
                                              <p:pRg st="12" end="12"/>
                                            </p:txEl>
                                          </p:spTgt>
                                        </p:tgtEl>
                                        <p:attrNameLst>
                                          <p:attrName>style.visibility</p:attrName>
                                        </p:attrNameLst>
                                      </p:cBhvr>
                                      <p:to>
                                        <p:strVal val="visible"/>
                                      </p:to>
                                    </p:set>
                                    <p:animEffect transition="in" filter="fade">
                                      <p:cBhvr>
                                        <p:cTn id="59" dur="500"/>
                                        <p:tgtEl>
                                          <p:spTgt spid="12">
                                            <p:txEl>
                                              <p:pRg st="12" end="12"/>
                                            </p:txEl>
                                          </p:spTgt>
                                        </p:tgtEl>
                                      </p:cBhvr>
                                    </p:animEffect>
                                  </p:childTnLst>
                                </p:cTn>
                              </p:par>
                            </p:childTnLst>
                          </p:cTn>
                        </p:par>
                        <p:par>
                          <p:cTn id="60" fill="hold">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12">
                                            <p:txEl>
                                              <p:pRg st="13" end="13"/>
                                            </p:txEl>
                                          </p:spTgt>
                                        </p:tgtEl>
                                        <p:attrNameLst>
                                          <p:attrName>style.visibility</p:attrName>
                                        </p:attrNameLst>
                                      </p:cBhvr>
                                      <p:to>
                                        <p:strVal val="visible"/>
                                      </p:to>
                                    </p:set>
                                    <p:animEffect transition="in" filter="fade">
                                      <p:cBhvr>
                                        <p:cTn id="63" dur="500"/>
                                        <p:tgtEl>
                                          <p:spTgt spid="12">
                                            <p:txEl>
                                              <p:pRg st="13" end="13"/>
                                            </p:txEl>
                                          </p:spTgt>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fade">
                                      <p:cBhvr>
                                        <p:cTn id="66" dur="500"/>
                                        <p:tgtEl>
                                          <p:spTgt spid="8"/>
                                        </p:tgtEl>
                                      </p:cBhvr>
                                    </p:animEffect>
                                  </p:childTnLst>
                                </p:cTn>
                              </p:par>
                            </p:childTnLst>
                          </p:cTn>
                        </p:par>
                        <p:par>
                          <p:cTn id="67" fill="hold">
                            <p:stCondLst>
                              <p:cond delay="1000"/>
                            </p:stCondLst>
                            <p:childTnLst>
                              <p:par>
                                <p:cTn id="68" presetID="10" presetClass="entr" presetSubtype="0" fill="hold" grpId="0" nodeType="afterEffect">
                                  <p:stCondLst>
                                    <p:cond delay="0"/>
                                  </p:stCondLst>
                                  <p:childTnLst>
                                    <p:set>
                                      <p:cBhvr>
                                        <p:cTn id="69" dur="1" fill="hold">
                                          <p:stCondLst>
                                            <p:cond delay="0"/>
                                          </p:stCondLst>
                                        </p:cTn>
                                        <p:tgtEl>
                                          <p:spTgt spid="12">
                                            <p:txEl>
                                              <p:pRg st="14" end="14"/>
                                            </p:txEl>
                                          </p:spTgt>
                                        </p:tgtEl>
                                        <p:attrNameLst>
                                          <p:attrName>style.visibility</p:attrName>
                                        </p:attrNameLst>
                                      </p:cBhvr>
                                      <p:to>
                                        <p:strVal val="visible"/>
                                      </p:to>
                                    </p:set>
                                    <p:animEffect transition="in" filter="fade">
                                      <p:cBhvr>
                                        <p:cTn id="70" dur="500"/>
                                        <p:tgtEl>
                                          <p:spTgt spid="12">
                                            <p:txEl>
                                              <p:pRg st="14" end="14"/>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2">
                                            <p:txEl>
                                              <p:pRg st="15" end="15"/>
                                            </p:txEl>
                                          </p:spTgt>
                                        </p:tgtEl>
                                        <p:attrNameLst>
                                          <p:attrName>style.visibility</p:attrName>
                                        </p:attrNameLst>
                                      </p:cBhvr>
                                      <p:to>
                                        <p:strVal val="visible"/>
                                      </p:to>
                                    </p:set>
                                    <p:animEffect transition="in" filter="fade">
                                      <p:cBhvr>
                                        <p:cTn id="75" dur="500"/>
                                        <p:tgtEl>
                                          <p:spTgt spid="12">
                                            <p:txEl>
                                              <p:pRg st="15" end="15"/>
                                            </p:txEl>
                                          </p:spTgt>
                                        </p:tgtEl>
                                      </p:cBhvr>
                                    </p:animEffect>
                                  </p:childTnLst>
                                </p:cTn>
                              </p:par>
                            </p:childTnLst>
                          </p:cTn>
                        </p:par>
                        <p:par>
                          <p:cTn id="76" fill="hold">
                            <p:stCondLst>
                              <p:cond delay="500"/>
                            </p:stCondLst>
                            <p:childTnLst>
                              <p:par>
                                <p:cTn id="77" presetID="10" presetClass="entr" presetSubtype="0" fill="hold" grpId="0" nodeType="afterEffect">
                                  <p:stCondLst>
                                    <p:cond delay="0"/>
                                  </p:stCondLst>
                                  <p:childTnLst>
                                    <p:set>
                                      <p:cBhvr>
                                        <p:cTn id="78" dur="1" fill="hold">
                                          <p:stCondLst>
                                            <p:cond delay="0"/>
                                          </p:stCondLst>
                                        </p:cTn>
                                        <p:tgtEl>
                                          <p:spTgt spid="12">
                                            <p:txEl>
                                              <p:pRg st="16" end="16"/>
                                            </p:txEl>
                                          </p:spTgt>
                                        </p:tgtEl>
                                        <p:attrNameLst>
                                          <p:attrName>style.visibility</p:attrName>
                                        </p:attrNameLst>
                                      </p:cBhvr>
                                      <p:to>
                                        <p:strVal val="visible"/>
                                      </p:to>
                                    </p:set>
                                    <p:animEffect transition="in" filter="fade">
                                      <p:cBhvr>
                                        <p:cTn id="79" dur="500"/>
                                        <p:tgtEl>
                                          <p:spTgt spid="12">
                                            <p:txEl>
                                              <p:pRg st="16" end="16"/>
                                            </p:txEl>
                                          </p:spTgt>
                                        </p:tgtEl>
                                      </p:cBhvr>
                                    </p:animEffect>
                                  </p:childTnLst>
                                </p:cTn>
                              </p:par>
                            </p:childTnLst>
                          </p:cTn>
                        </p:par>
                        <p:par>
                          <p:cTn id="80" fill="hold">
                            <p:stCondLst>
                              <p:cond delay="1000"/>
                            </p:stCondLst>
                            <p:childTnLst>
                              <p:par>
                                <p:cTn id="81" presetID="10" presetClass="entr" presetSubtype="0" fill="hold" grpId="0" nodeType="afterEffect">
                                  <p:stCondLst>
                                    <p:cond delay="0"/>
                                  </p:stCondLst>
                                  <p:childTnLst>
                                    <p:set>
                                      <p:cBhvr>
                                        <p:cTn id="82" dur="1" fill="hold">
                                          <p:stCondLst>
                                            <p:cond delay="0"/>
                                          </p:stCondLst>
                                        </p:cTn>
                                        <p:tgtEl>
                                          <p:spTgt spid="12">
                                            <p:txEl>
                                              <p:pRg st="17" end="17"/>
                                            </p:txEl>
                                          </p:spTgt>
                                        </p:tgtEl>
                                        <p:attrNameLst>
                                          <p:attrName>style.visibility</p:attrName>
                                        </p:attrNameLst>
                                      </p:cBhvr>
                                      <p:to>
                                        <p:strVal val="visible"/>
                                      </p:to>
                                    </p:set>
                                    <p:animEffect transition="in" filter="fade">
                                      <p:cBhvr>
                                        <p:cTn id="83" dur="500"/>
                                        <p:tgtEl>
                                          <p:spTgt spid="12">
                                            <p:txEl>
                                              <p:pRg st="17" end="17"/>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12">
                                            <p:txEl>
                                              <p:pRg st="18" end="18"/>
                                            </p:txEl>
                                          </p:spTgt>
                                        </p:tgtEl>
                                        <p:attrNameLst>
                                          <p:attrName>style.visibility</p:attrName>
                                        </p:attrNameLst>
                                      </p:cBhvr>
                                      <p:to>
                                        <p:strVal val="visible"/>
                                      </p:to>
                                    </p:set>
                                    <p:animEffect transition="in" filter="fade">
                                      <p:cBhvr>
                                        <p:cTn id="88" dur="500"/>
                                        <p:tgtEl>
                                          <p:spTgt spid="12">
                                            <p:txEl>
                                              <p:pRg st="18" end="18"/>
                                            </p:txEl>
                                          </p:spTgt>
                                        </p:tgtEl>
                                      </p:cBhvr>
                                    </p:animEffect>
                                  </p:childTnLst>
                                </p:cTn>
                              </p:par>
                            </p:childTnLst>
                          </p:cTn>
                        </p:par>
                        <p:par>
                          <p:cTn id="89" fill="hold">
                            <p:stCondLst>
                              <p:cond delay="500"/>
                            </p:stCondLst>
                            <p:childTnLst>
                              <p:par>
                                <p:cTn id="90" presetID="10" presetClass="entr" presetSubtype="0" fill="hold" grpId="0" nodeType="afterEffect">
                                  <p:stCondLst>
                                    <p:cond delay="0"/>
                                  </p:stCondLst>
                                  <p:childTnLst>
                                    <p:set>
                                      <p:cBhvr>
                                        <p:cTn id="91" dur="1" fill="hold">
                                          <p:stCondLst>
                                            <p:cond delay="0"/>
                                          </p:stCondLst>
                                        </p:cTn>
                                        <p:tgtEl>
                                          <p:spTgt spid="12">
                                            <p:txEl>
                                              <p:pRg st="19" end="19"/>
                                            </p:txEl>
                                          </p:spTgt>
                                        </p:tgtEl>
                                        <p:attrNameLst>
                                          <p:attrName>style.visibility</p:attrName>
                                        </p:attrNameLst>
                                      </p:cBhvr>
                                      <p:to>
                                        <p:strVal val="visible"/>
                                      </p:to>
                                    </p:set>
                                    <p:animEffect transition="in" filter="fade">
                                      <p:cBhvr>
                                        <p:cTn id="92" dur="500"/>
                                        <p:tgtEl>
                                          <p:spTgt spid="12">
                                            <p:txEl>
                                              <p:pRg st="19" end="19"/>
                                            </p:txEl>
                                          </p:spTgt>
                                        </p:tgtEl>
                                      </p:cBhvr>
                                    </p:animEffect>
                                  </p:childTnLst>
                                </p:cTn>
                              </p:par>
                            </p:childTnLst>
                          </p:cTn>
                        </p:par>
                        <p:par>
                          <p:cTn id="93" fill="hold">
                            <p:stCondLst>
                              <p:cond delay="1000"/>
                            </p:stCondLst>
                            <p:childTnLst>
                              <p:par>
                                <p:cTn id="94" presetID="10" presetClass="entr" presetSubtype="0" fill="hold" grpId="0" nodeType="afterEffect">
                                  <p:stCondLst>
                                    <p:cond delay="0"/>
                                  </p:stCondLst>
                                  <p:childTnLst>
                                    <p:set>
                                      <p:cBhvr>
                                        <p:cTn id="95" dur="1" fill="hold">
                                          <p:stCondLst>
                                            <p:cond delay="0"/>
                                          </p:stCondLst>
                                        </p:cTn>
                                        <p:tgtEl>
                                          <p:spTgt spid="12">
                                            <p:txEl>
                                              <p:pRg st="20" end="20"/>
                                            </p:txEl>
                                          </p:spTgt>
                                        </p:tgtEl>
                                        <p:attrNameLst>
                                          <p:attrName>style.visibility</p:attrName>
                                        </p:attrNameLst>
                                      </p:cBhvr>
                                      <p:to>
                                        <p:strVal val="visible"/>
                                      </p:to>
                                    </p:set>
                                    <p:animEffect transition="in" filter="fade">
                                      <p:cBhvr>
                                        <p:cTn id="96" dur="500"/>
                                        <p:tgtEl>
                                          <p:spTgt spid="12">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2C8170-9D2E-44E5-9E71-87141A35B829}"/>
              </a:ext>
            </a:extLst>
          </p:cNvPr>
          <p:cNvSpPr>
            <a:spLocks noGrp="1"/>
          </p:cNvSpPr>
          <p:nvPr>
            <p:ph type="title"/>
          </p:nvPr>
        </p:nvSpPr>
        <p:spPr/>
        <p:txBody>
          <a:bodyPr/>
          <a:lstStyle/>
          <a:p>
            <a:r>
              <a:rPr lang="sv-SE" dirty="0"/>
              <a:t>Rom 8: Förutbestämmelse?</a:t>
            </a:r>
            <a:endParaRPr lang="LID4096" dirty="0"/>
          </a:p>
        </p:txBody>
      </p:sp>
      <p:sp>
        <p:nvSpPr>
          <p:cNvPr id="5" name="textruta 4">
            <a:extLst>
              <a:ext uri="{FF2B5EF4-FFF2-40B4-BE49-F238E27FC236}">
                <a16:creationId xmlns:a16="http://schemas.microsoft.com/office/drawing/2014/main" id="{A14F50C6-3439-44B2-AA9D-1109EABC582C}"/>
              </a:ext>
            </a:extLst>
          </p:cNvPr>
          <p:cNvSpPr txBox="1"/>
          <p:nvPr/>
        </p:nvSpPr>
        <p:spPr>
          <a:xfrm>
            <a:off x="6939491" y="141006"/>
            <a:ext cx="2924804" cy="2031325"/>
          </a:xfrm>
          <a:prstGeom prst="wedgeRectCallout">
            <a:avLst>
              <a:gd name="adj1" fmla="val -104894"/>
              <a:gd name="adj2" fmla="val 56632"/>
            </a:avLst>
          </a:prstGeom>
          <a:solidFill>
            <a:schemeClr val="bg1">
              <a:lumMod val="85000"/>
            </a:schemeClr>
          </a:solidFill>
          <a:ln w="19050">
            <a:solidFill>
              <a:schemeClr val="accent5"/>
            </a:solidFill>
          </a:ln>
        </p:spPr>
        <p:txBody>
          <a:bodyPr wrap="square">
            <a:spAutoFit/>
          </a:bodyPr>
          <a:lstStyle/>
          <a:p>
            <a:r>
              <a:rPr lang="sv-SE" dirty="0"/>
              <a:t>Hur Paulus använder ”känna tidigare” i Apg 26:4-5:</a:t>
            </a:r>
            <a:br>
              <a:rPr lang="sv-SE" dirty="0"/>
            </a:br>
            <a:r>
              <a:rPr lang="sv-SE" dirty="0">
                <a:solidFill>
                  <a:srgbClr val="C00000"/>
                </a:solidFill>
              </a:rPr>
              <a:t>Hur mitt liv har varit från det att jag var ung… det vet alla judar. De </a:t>
            </a:r>
            <a:r>
              <a:rPr lang="sv-SE" i="1" u="sng" dirty="0">
                <a:solidFill>
                  <a:srgbClr val="C00000"/>
                </a:solidFill>
              </a:rPr>
              <a:t>känner mig [proginosko]</a:t>
            </a:r>
            <a:r>
              <a:rPr lang="sv-SE" dirty="0">
                <a:solidFill>
                  <a:srgbClr val="C00000"/>
                </a:solidFill>
              </a:rPr>
              <a:t> sedan lång tid tillbaka.</a:t>
            </a:r>
            <a:endParaRPr lang="sv-SE" dirty="0"/>
          </a:p>
        </p:txBody>
      </p:sp>
      <p:sp>
        <p:nvSpPr>
          <p:cNvPr id="18" name="textruta 17">
            <a:extLst>
              <a:ext uri="{FF2B5EF4-FFF2-40B4-BE49-F238E27FC236}">
                <a16:creationId xmlns:a16="http://schemas.microsoft.com/office/drawing/2014/main" id="{56D18C19-536D-435C-A6C8-7002D460E1BB}"/>
              </a:ext>
            </a:extLst>
          </p:cNvPr>
          <p:cNvSpPr txBox="1"/>
          <p:nvPr/>
        </p:nvSpPr>
        <p:spPr>
          <a:xfrm>
            <a:off x="65245" y="738095"/>
            <a:ext cx="6998685" cy="3724096"/>
          </a:xfrm>
          <a:prstGeom prst="rect">
            <a:avLst/>
          </a:prstGeom>
          <a:noFill/>
        </p:spPr>
        <p:txBody>
          <a:bodyPr wrap="square" lIns="180000">
            <a:spAutoFit/>
          </a:bodyPr>
          <a:lstStyle/>
          <a:p>
            <a:pPr>
              <a:spcBef>
                <a:spcPts val="1200"/>
              </a:spcBef>
            </a:pPr>
            <a:r>
              <a:rPr lang="sv-SE" dirty="0">
                <a:solidFill>
                  <a:schemeClr val="bg1"/>
                </a:solidFill>
              </a:rPr>
              <a:t>Paulus uppmuntrar sina läsare genom att påminna om Guds trofasta handlande mot tidigare gudsmän som Noa, Abraham och Mose:</a:t>
            </a:r>
          </a:p>
          <a:p>
            <a:pPr>
              <a:spcBef>
                <a:spcPts val="1200"/>
              </a:spcBef>
            </a:pPr>
            <a:r>
              <a:rPr lang="sv-SE" dirty="0">
                <a:effectLst/>
                <a:latin typeface="Calibri" panose="020F0502020204030204" pitchFamily="34" charset="0"/>
                <a:ea typeface="Calibri" panose="020F0502020204030204" pitchFamily="34" charset="0"/>
                <a:cs typeface="Times New Roman" panose="02020603050405020304" pitchFamily="18" charset="0"/>
              </a:rPr>
              <a:t>Rom 8:28-30: </a:t>
            </a:r>
            <a:r>
              <a:rPr lang="sv-SE"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Vi </a:t>
            </a:r>
            <a:r>
              <a:rPr lang="sv-SE" i="1" u="sng"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vet</a:t>
            </a:r>
            <a:r>
              <a:rPr lang="sv-SE" i="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har observerat</a:t>
            </a:r>
            <a:r>
              <a:rPr lang="sv-SE"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sv-S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 Skrifterna] </a:t>
            </a:r>
            <a:br>
              <a:rPr lang="sv-S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sv-SE"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att allt samverkar till det bästa för dem som älskar Gud…</a:t>
            </a:r>
          </a:p>
          <a:p>
            <a:pPr>
              <a:spcBef>
                <a:spcPts val="1200"/>
              </a:spcBef>
            </a:pPr>
            <a:r>
              <a:rPr lang="sv-SE"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och att dem som han </a:t>
            </a:r>
            <a:r>
              <a:rPr lang="sv-SE" b="1" i="1" u="sng"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i förväg har känt</a:t>
            </a:r>
            <a:r>
              <a:rPr lang="sv-SE"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br>
              <a:rPr lang="sv-SE"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br>
            <a:r>
              <a:rPr lang="sv-SE"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som sina</a:t>
            </a:r>
            <a:r>
              <a:rPr lang="sv-S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[gudsmännen]…</a:t>
            </a:r>
          </a:p>
          <a:p>
            <a:r>
              <a:rPr lang="sv-SE"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har han också </a:t>
            </a:r>
            <a:r>
              <a:rPr lang="sv-SE" b="1" i="1" u="sng"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förutbestämt</a:t>
            </a:r>
            <a:r>
              <a:rPr lang="sv-SE"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sv-SE" b="1" i="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tidigare bestämt</a:t>
            </a:r>
            <a:r>
              <a:rPr lang="sv-S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br>
              <a:rPr lang="sv-S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sv-SE"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till att formas efter hans Sons bild…</a:t>
            </a:r>
          </a:p>
          <a:p>
            <a:r>
              <a:rPr lang="sv-SE"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Och dem som han har </a:t>
            </a:r>
            <a:r>
              <a:rPr lang="sv-SE" b="1" i="1" u="sng"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förutbestämt</a:t>
            </a:r>
            <a:r>
              <a:rPr lang="sv-SE"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sv-SE" b="1" i="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tidigare bestämt</a:t>
            </a:r>
          </a:p>
          <a:p>
            <a:r>
              <a:rPr lang="sv-SE"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har han också kallat, och dem som han har kallat har han också </a:t>
            </a:r>
            <a:br>
              <a:rPr lang="sv-SE"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br>
            <a:r>
              <a:rPr lang="sv-SE"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förklarat rättfärdiga</a:t>
            </a:r>
            <a:r>
              <a:rPr lang="sv-S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[Abraham rättfärdiggjordes av tro], </a:t>
            </a:r>
            <a:br>
              <a:rPr lang="sv-S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sv-SE"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och dem som han har förklarat rättfärdiga har han också förhärligat.</a:t>
            </a:r>
          </a:p>
        </p:txBody>
      </p:sp>
      <p:sp>
        <p:nvSpPr>
          <p:cNvPr id="19" name="textruta 18">
            <a:extLst>
              <a:ext uri="{FF2B5EF4-FFF2-40B4-BE49-F238E27FC236}">
                <a16:creationId xmlns:a16="http://schemas.microsoft.com/office/drawing/2014/main" id="{538256B5-5267-4F9C-A3E4-C331706C0A6C}"/>
              </a:ext>
            </a:extLst>
          </p:cNvPr>
          <p:cNvSpPr txBox="1"/>
          <p:nvPr/>
        </p:nvSpPr>
        <p:spPr>
          <a:xfrm>
            <a:off x="65244" y="738095"/>
            <a:ext cx="6879019" cy="6124754"/>
          </a:xfrm>
          <a:prstGeom prst="rect">
            <a:avLst/>
          </a:prstGeom>
          <a:noFill/>
        </p:spPr>
        <p:txBody>
          <a:bodyPr wrap="square" lIns="180000">
            <a:spAutoFit/>
          </a:bodyPr>
          <a:lstStyle/>
          <a:p>
            <a:pPr>
              <a:spcBef>
                <a:spcPts val="1200"/>
              </a:spcBef>
            </a:pPr>
            <a:r>
              <a:rPr lang="sv-SE" dirty="0"/>
              <a:t>Paulus uppmuntrar sina läsare genom att påminna om Guds trofasta handlande mot tidigare gudsmän som Noa, Abraham, Mose och David:</a:t>
            </a:r>
          </a:p>
          <a:p>
            <a:pPr>
              <a:spcBef>
                <a:spcPts val="1200"/>
              </a:spcBef>
            </a:pPr>
            <a:r>
              <a:rPr lang="sv-SE" dirty="0">
                <a:effectLst/>
                <a:latin typeface="Calibri" panose="020F0502020204030204" pitchFamily="34" charset="0"/>
                <a:ea typeface="Calibri" panose="020F0502020204030204" pitchFamily="34" charset="0"/>
                <a:cs typeface="Times New Roman" panose="02020603050405020304" pitchFamily="18" charset="0"/>
              </a:rPr>
              <a:t>Rom 8:28-30: </a:t>
            </a:r>
            <a:r>
              <a:rPr lang="sv-SE"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Vi </a:t>
            </a:r>
            <a:r>
              <a:rPr lang="sv-SE" i="1" u="sng" strike="sngStrike"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vet</a:t>
            </a:r>
            <a:r>
              <a:rPr lang="sv-SE" i="1" u="sng"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har observerat</a:t>
            </a:r>
            <a:r>
              <a:rPr lang="sv-SE"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sv-SE" dirty="0">
                <a:effectLst/>
                <a:latin typeface="Calibri" panose="020F0502020204030204" pitchFamily="34" charset="0"/>
                <a:ea typeface="Calibri" panose="020F0502020204030204" pitchFamily="34" charset="0"/>
                <a:cs typeface="Times New Roman" panose="02020603050405020304" pitchFamily="18" charset="0"/>
              </a:rPr>
              <a:t>[i Skrifterna]</a:t>
            </a:r>
            <a:r>
              <a:rPr lang="sv-SE"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br>
              <a:rPr lang="sv-SE"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br>
            <a:r>
              <a:rPr lang="sv-SE"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att allt samverkar till det bästa för dem som älskar Gud…</a:t>
            </a:r>
          </a:p>
          <a:p>
            <a:pPr>
              <a:spcBef>
                <a:spcPts val="1200"/>
              </a:spcBef>
            </a:pPr>
            <a:r>
              <a:rPr lang="sv-SE"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och att dem som han </a:t>
            </a:r>
            <a:r>
              <a:rPr lang="sv-SE" b="1" i="1" u="sng" strike="sngStrike"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i förväg har känt</a:t>
            </a:r>
            <a:r>
              <a:rPr lang="sv-SE"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sv-SE" b="1" i="1" u="sng"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kände tidigare</a:t>
            </a:r>
            <a:br>
              <a:rPr lang="sv-SE"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br>
            <a:r>
              <a:rPr lang="sv-SE"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som sina </a:t>
            </a:r>
            <a:r>
              <a:rPr lang="sv-SE" dirty="0">
                <a:effectLst/>
                <a:latin typeface="Calibri" panose="020F0502020204030204" pitchFamily="34" charset="0"/>
                <a:ea typeface="Calibri" panose="020F0502020204030204" pitchFamily="34" charset="0"/>
                <a:cs typeface="Times New Roman" panose="02020603050405020304" pitchFamily="18" charset="0"/>
              </a:rPr>
              <a:t>[gudsmännen]</a:t>
            </a:r>
            <a:r>
              <a:rPr lang="sv-SE"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t>
            </a:r>
          </a:p>
          <a:p>
            <a:r>
              <a:rPr lang="sv-SE"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har han också </a:t>
            </a:r>
            <a:r>
              <a:rPr lang="sv-SE" b="1" i="1" u="sng" strike="sngStrike"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förutbestämt</a:t>
            </a:r>
            <a:r>
              <a:rPr lang="sv-SE"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sv-SE" b="1" i="1" u="sng"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tidigare bestämt</a:t>
            </a:r>
            <a:r>
              <a:rPr lang="sv-SE"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br>
              <a:rPr lang="sv-SE"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br>
            <a:r>
              <a:rPr lang="sv-SE"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till att formas efter hans Sons bild…</a:t>
            </a:r>
          </a:p>
          <a:p>
            <a:r>
              <a:rPr lang="sv-SE"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Och dem som han har </a:t>
            </a:r>
            <a:r>
              <a:rPr lang="sv-SE" b="1" i="1" u="sng" strike="sngStrike"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förutbestämt</a:t>
            </a:r>
            <a:r>
              <a:rPr lang="sv-SE"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sv-SE" b="1" i="1" u="sng"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tidigare bestämt</a:t>
            </a:r>
          </a:p>
          <a:p>
            <a:r>
              <a:rPr lang="sv-SE"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har han också kallat, och dem som han har kallat har han också </a:t>
            </a:r>
            <a:br>
              <a:rPr lang="sv-SE"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br>
            <a:r>
              <a:rPr lang="sv-SE"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förklarat rättfärdiga </a:t>
            </a:r>
            <a:r>
              <a:rPr lang="sv-SE" dirty="0">
                <a:effectLst/>
                <a:latin typeface="Calibri" panose="020F0502020204030204" pitchFamily="34" charset="0"/>
                <a:ea typeface="Calibri" panose="020F0502020204030204" pitchFamily="34" charset="0"/>
                <a:cs typeface="Times New Roman" panose="02020603050405020304" pitchFamily="18" charset="0"/>
              </a:rPr>
              <a:t>[Abraham rättfärdiggjordes av </a:t>
            </a:r>
            <a:r>
              <a:rPr lang="sv-SE" i="1" u="sng" dirty="0">
                <a:effectLst/>
                <a:latin typeface="Calibri" panose="020F0502020204030204" pitchFamily="34" charset="0"/>
                <a:ea typeface="Calibri" panose="020F0502020204030204" pitchFamily="34" charset="0"/>
                <a:cs typeface="Times New Roman" panose="02020603050405020304" pitchFamily="18" charset="0"/>
              </a:rPr>
              <a:t>frivillig</a:t>
            </a:r>
            <a:r>
              <a:rPr lang="sv-SE" dirty="0">
                <a:effectLst/>
                <a:latin typeface="Calibri" panose="020F0502020204030204" pitchFamily="34" charset="0"/>
                <a:ea typeface="Calibri" panose="020F0502020204030204" pitchFamily="34" charset="0"/>
                <a:cs typeface="Times New Roman" panose="02020603050405020304" pitchFamily="18" charset="0"/>
              </a:rPr>
              <a:t> tro]</a:t>
            </a:r>
            <a:r>
              <a:rPr lang="sv-SE"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br>
              <a:rPr lang="sv-SE"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br>
            <a:r>
              <a:rPr lang="sv-SE"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och dem som han har förklarat rättfärdiga har han också förhärligat.</a:t>
            </a:r>
          </a:p>
          <a:p>
            <a:pPr>
              <a:spcBef>
                <a:spcPts val="1200"/>
              </a:spcBef>
            </a:pPr>
            <a:r>
              <a:rPr lang="sv-SE" dirty="0">
                <a:solidFill>
                  <a:srgbClr val="000000"/>
                </a:solidFill>
                <a:latin typeface="Calibri" panose="020F0502020204030204" pitchFamily="34" charset="0"/>
                <a:ea typeface="Calibri" panose="020F0502020204030204" pitchFamily="34" charset="0"/>
                <a:cs typeface="Times New Roman" panose="02020603050405020304" pitchFamily="18" charset="0"/>
              </a:rPr>
              <a:t>Verben har tempus </a:t>
            </a:r>
            <a:r>
              <a:rPr lang="sv-SE"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aorist</a:t>
            </a:r>
            <a:r>
              <a:rPr lang="sv-SE" dirty="0">
                <a:solidFill>
                  <a:srgbClr val="000000"/>
                </a:solidFill>
                <a:latin typeface="Calibri" panose="020F0502020204030204" pitchFamily="34" charset="0"/>
                <a:ea typeface="Calibri" panose="020F0502020204030204" pitchFamily="34" charset="0"/>
                <a:cs typeface="Times New Roman" panose="02020603050405020304" pitchFamily="18" charset="0"/>
              </a:rPr>
              <a:t> som innebär avslutade historiska händelser, vad Gud </a:t>
            </a:r>
            <a:r>
              <a:rPr lang="sv-SE" i="1"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har gjort</a:t>
            </a:r>
            <a:r>
              <a:rPr lang="sv-SE" dirty="0">
                <a:solidFill>
                  <a:srgbClr val="000000"/>
                </a:solidFill>
                <a:latin typeface="Calibri" panose="020F0502020204030204" pitchFamily="34" charset="0"/>
                <a:ea typeface="Calibri" panose="020F0502020204030204" pitchFamily="34" charset="0"/>
                <a:cs typeface="Times New Roman" panose="02020603050405020304" pitchFamily="18" charset="0"/>
              </a:rPr>
              <a:t> med dem han tidigare kände. De kan alltså inte relatera till vad Gud </a:t>
            </a:r>
            <a:r>
              <a:rPr lang="sv-SE" i="1"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gör</a:t>
            </a:r>
            <a:r>
              <a:rPr lang="sv-SE" dirty="0">
                <a:solidFill>
                  <a:srgbClr val="000000"/>
                </a:solidFill>
                <a:latin typeface="Calibri" panose="020F0502020204030204" pitchFamily="34" charset="0"/>
                <a:ea typeface="Calibri" panose="020F0502020204030204" pitchFamily="34" charset="0"/>
                <a:cs typeface="Times New Roman" panose="02020603050405020304" pitchFamily="18" charset="0"/>
              </a:rPr>
              <a:t> generellt eller i framtiden.</a:t>
            </a:r>
          </a:p>
          <a:p>
            <a:pPr>
              <a:spcBef>
                <a:spcPts val="1200"/>
              </a:spcBef>
            </a:pPr>
            <a:r>
              <a:rPr lang="sv-SE" b="0" i="0" u="none" strike="noStrike" baseline="0" dirty="0">
                <a:solidFill>
                  <a:srgbClr val="000000"/>
                </a:solidFill>
                <a:latin typeface="AGaramondPro-Regular"/>
              </a:rPr>
              <a:t>Paulus poäng är att de</a:t>
            </a:r>
            <a:r>
              <a:rPr lang="sv-SE" b="0" i="0" u="none" strike="noStrike" dirty="0">
                <a:solidFill>
                  <a:srgbClr val="000000"/>
                </a:solidFill>
                <a:latin typeface="AGaramondPro-Regular"/>
              </a:rPr>
              <a:t> i tidigare generation</a:t>
            </a:r>
            <a:r>
              <a:rPr lang="sv-SE" dirty="0">
                <a:solidFill>
                  <a:srgbClr val="000000"/>
                </a:solidFill>
                <a:latin typeface="AGaramondPro-Regular"/>
              </a:rPr>
              <a:t>er som </a:t>
            </a:r>
            <a:r>
              <a:rPr lang="sv-SE" i="1" u="sng" dirty="0">
                <a:solidFill>
                  <a:srgbClr val="000000"/>
                </a:solidFill>
                <a:latin typeface="AGaramondPro-Regular"/>
              </a:rPr>
              <a:t>valde</a:t>
            </a:r>
            <a:r>
              <a:rPr lang="sv-SE" dirty="0">
                <a:solidFill>
                  <a:srgbClr val="000000"/>
                </a:solidFill>
                <a:latin typeface="AGaramondPro-Regular"/>
              </a:rPr>
              <a:t> trons väg</a:t>
            </a:r>
            <a:br>
              <a:rPr lang="sv-SE" dirty="0">
                <a:solidFill>
                  <a:srgbClr val="000000"/>
                </a:solidFill>
                <a:latin typeface="AGaramondPro-Regular"/>
              </a:rPr>
            </a:br>
            <a:r>
              <a:rPr lang="sv-SE" dirty="0">
                <a:solidFill>
                  <a:srgbClr val="000000"/>
                </a:solidFill>
                <a:latin typeface="AGaramondPro-Regular"/>
              </a:rPr>
              <a:t>blev kända av Gud och bestämda till </a:t>
            </a:r>
            <a:r>
              <a:rPr lang="sv-SE" b="0" i="0" u="none" strike="noStrike" baseline="0" dirty="0">
                <a:solidFill>
                  <a:srgbClr val="000000"/>
                </a:solidFill>
                <a:latin typeface="AGaramondPro-Regular"/>
              </a:rPr>
              <a:t>kristuslikhet.</a:t>
            </a:r>
          </a:p>
          <a:p>
            <a:pPr>
              <a:spcBef>
                <a:spcPts val="1200"/>
              </a:spcBef>
            </a:pPr>
            <a:r>
              <a:rPr lang="sv-SE" b="0" i="0" u="none" strike="noStrike" baseline="0" dirty="0">
                <a:solidFill>
                  <a:srgbClr val="000000"/>
                </a:solidFill>
                <a:latin typeface="AGaramondPro-Regular"/>
              </a:rPr>
              <a:t>Stället handlar alltså om </a:t>
            </a:r>
            <a:r>
              <a:rPr lang="sv-SE" b="0" i="1" u="sng" strike="noStrike" baseline="0" dirty="0">
                <a:solidFill>
                  <a:srgbClr val="000000"/>
                </a:solidFill>
                <a:latin typeface="AGaramondPro-Italic"/>
              </a:rPr>
              <a:t>vad</a:t>
            </a:r>
            <a:r>
              <a:rPr lang="sv-SE" b="0" i="1" u="none" strike="noStrike" baseline="0" dirty="0">
                <a:solidFill>
                  <a:srgbClr val="000000"/>
                </a:solidFill>
                <a:latin typeface="AGaramondPro-Italic"/>
              </a:rPr>
              <a:t> </a:t>
            </a:r>
            <a:r>
              <a:rPr lang="sv-SE" b="0" i="0" u="none" strike="noStrike" baseline="0" dirty="0">
                <a:solidFill>
                  <a:srgbClr val="000000"/>
                </a:solidFill>
                <a:latin typeface="AGaramondPro-Regular"/>
              </a:rPr>
              <a:t>Gud förutbestämt (rättfärdiggörelse genom tro), inte </a:t>
            </a:r>
            <a:r>
              <a:rPr lang="sv-SE" b="0" i="1" u="sng" strike="noStrike" baseline="0" dirty="0">
                <a:solidFill>
                  <a:srgbClr val="000000"/>
                </a:solidFill>
                <a:latin typeface="AGaramondPro-Italic"/>
              </a:rPr>
              <a:t>vem</a:t>
            </a:r>
            <a:r>
              <a:rPr lang="sv-SE" b="0" i="1" u="none" strike="noStrike" baseline="0" dirty="0">
                <a:solidFill>
                  <a:srgbClr val="000000"/>
                </a:solidFill>
                <a:latin typeface="AGaramondPro-Italic"/>
              </a:rPr>
              <a:t> </a:t>
            </a:r>
            <a:r>
              <a:rPr lang="sv-SE" b="0" i="0" u="none" strike="noStrike" baseline="0" dirty="0">
                <a:solidFill>
                  <a:srgbClr val="000000"/>
                </a:solidFill>
                <a:latin typeface="AGaramondPro-Regular"/>
              </a:rPr>
              <a:t>han förutbestämt.</a:t>
            </a:r>
            <a:endParaRPr lang="LID4096" dirty="0"/>
          </a:p>
        </p:txBody>
      </p:sp>
      <p:pic>
        <p:nvPicPr>
          <p:cNvPr id="30" name="Bildobjekt 29">
            <a:extLst>
              <a:ext uri="{FF2B5EF4-FFF2-40B4-BE49-F238E27FC236}">
                <a16:creationId xmlns:a16="http://schemas.microsoft.com/office/drawing/2014/main" id="{7FB92A77-E550-4DE9-857A-3CC1AE342CE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725990" y="2339630"/>
            <a:ext cx="5388375" cy="4442070"/>
          </a:xfrm>
          <a:prstGeom prst="rect">
            <a:avLst/>
          </a:prstGeom>
        </p:spPr>
      </p:pic>
    </p:spTree>
    <p:custDataLst>
      <p:tags r:id="rId1"/>
    </p:custDataLst>
    <p:extLst>
      <p:ext uri="{BB962C8B-B14F-4D97-AF65-F5344CB8AC3E}">
        <p14:creationId xmlns:p14="http://schemas.microsoft.com/office/powerpoint/2010/main" val="14254769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9">
                                            <p:txEl>
                                              <p:pRg st="1" end="1"/>
                                            </p:txEl>
                                          </p:spTgt>
                                        </p:tgtEl>
                                        <p:attrNameLst>
                                          <p:attrName>style.visibility</p:attrName>
                                        </p:attrNameLst>
                                      </p:cBhvr>
                                      <p:to>
                                        <p:strVal val="visible"/>
                                      </p:to>
                                    </p:set>
                                    <p:animEffect transition="in" filter="fade">
                                      <p:cBhvr>
                                        <p:cTn id="16" dur="500"/>
                                        <p:tgtEl>
                                          <p:spTgt spid="19">
                                            <p:txEl>
                                              <p:pRg st="1" end="1"/>
                                            </p:txEl>
                                          </p:spTgt>
                                        </p:tgtEl>
                                      </p:cBhvr>
                                    </p:animEffect>
                                  </p:childTnLst>
                                </p:cTn>
                              </p:par>
                              <p:par>
                                <p:cTn id="17" presetID="10" presetClass="exit" presetSubtype="0" fill="hold" grpId="0" nodeType="withEffect">
                                  <p:stCondLst>
                                    <p:cond delay="0"/>
                                  </p:stCondLst>
                                  <p:childTnLst>
                                    <p:animEffect transition="out" filter="fade">
                                      <p:cBhvr>
                                        <p:cTn id="18" dur="500"/>
                                        <p:tgtEl>
                                          <p:spTgt spid="18">
                                            <p:txEl>
                                              <p:pRg st="1" end="1"/>
                                            </p:txEl>
                                          </p:spTgt>
                                        </p:tgtEl>
                                      </p:cBhvr>
                                    </p:animEffect>
                                    <p:set>
                                      <p:cBhvr>
                                        <p:cTn id="19" dur="1" fill="hold">
                                          <p:stCondLst>
                                            <p:cond delay="499"/>
                                          </p:stCondLst>
                                        </p:cTn>
                                        <p:tgtEl>
                                          <p:spTgt spid="18">
                                            <p:txEl>
                                              <p:pRg st="1" end="1"/>
                                            </p:txEl>
                                          </p:spTgt>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9">
                                            <p:txEl>
                                              <p:pRg st="2" end="2"/>
                                            </p:txEl>
                                          </p:spTgt>
                                        </p:tgtEl>
                                        <p:attrNameLst>
                                          <p:attrName>style.visibility</p:attrName>
                                        </p:attrNameLst>
                                      </p:cBhvr>
                                      <p:to>
                                        <p:strVal val="visible"/>
                                      </p:to>
                                    </p:set>
                                    <p:animEffect transition="in" filter="fade">
                                      <p:cBhvr>
                                        <p:cTn id="24" dur="500"/>
                                        <p:tgtEl>
                                          <p:spTgt spid="19">
                                            <p:txEl>
                                              <p:pRg st="2" end="2"/>
                                            </p:txEl>
                                          </p:spTgt>
                                        </p:tgtEl>
                                      </p:cBhvr>
                                    </p:animEffect>
                                  </p:childTnLst>
                                </p:cTn>
                              </p:par>
                              <p:par>
                                <p:cTn id="25" presetID="10" presetClass="exit" presetSubtype="0" fill="hold" grpId="0" nodeType="withEffect">
                                  <p:stCondLst>
                                    <p:cond delay="0"/>
                                  </p:stCondLst>
                                  <p:childTnLst>
                                    <p:animEffect transition="out" filter="fade">
                                      <p:cBhvr>
                                        <p:cTn id="26" dur="500"/>
                                        <p:tgtEl>
                                          <p:spTgt spid="18">
                                            <p:txEl>
                                              <p:pRg st="2" end="2"/>
                                            </p:txEl>
                                          </p:spTgt>
                                        </p:tgtEl>
                                      </p:cBhvr>
                                    </p:animEffect>
                                    <p:set>
                                      <p:cBhvr>
                                        <p:cTn id="27" dur="1" fill="hold">
                                          <p:stCondLst>
                                            <p:cond delay="499"/>
                                          </p:stCondLst>
                                        </p:cTn>
                                        <p:tgtEl>
                                          <p:spTgt spid="18">
                                            <p:txEl>
                                              <p:pRg st="2" end="2"/>
                                            </p:tx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9">
                                            <p:txEl>
                                              <p:pRg st="3" end="3"/>
                                            </p:txEl>
                                          </p:spTgt>
                                        </p:tgtEl>
                                        <p:attrNameLst>
                                          <p:attrName>style.visibility</p:attrName>
                                        </p:attrNameLst>
                                      </p:cBhvr>
                                      <p:to>
                                        <p:strVal val="visible"/>
                                      </p:to>
                                    </p:set>
                                    <p:animEffect transition="in" filter="fade">
                                      <p:cBhvr>
                                        <p:cTn id="36" dur="500"/>
                                        <p:tgtEl>
                                          <p:spTgt spid="19">
                                            <p:txEl>
                                              <p:pRg st="3" end="3"/>
                                            </p:txEl>
                                          </p:spTgt>
                                        </p:tgtEl>
                                      </p:cBhvr>
                                    </p:animEffect>
                                  </p:childTnLst>
                                </p:cTn>
                              </p:par>
                              <p:par>
                                <p:cTn id="37" presetID="10" presetClass="exit" presetSubtype="0" fill="hold" grpId="0" nodeType="withEffect">
                                  <p:stCondLst>
                                    <p:cond delay="0"/>
                                  </p:stCondLst>
                                  <p:childTnLst>
                                    <p:animEffect transition="out" filter="fade">
                                      <p:cBhvr>
                                        <p:cTn id="38" dur="500"/>
                                        <p:tgtEl>
                                          <p:spTgt spid="18">
                                            <p:txEl>
                                              <p:pRg st="3" end="3"/>
                                            </p:txEl>
                                          </p:spTgt>
                                        </p:tgtEl>
                                      </p:cBhvr>
                                    </p:animEffect>
                                    <p:set>
                                      <p:cBhvr>
                                        <p:cTn id="39" dur="1" fill="hold">
                                          <p:stCondLst>
                                            <p:cond delay="499"/>
                                          </p:stCondLst>
                                        </p:cTn>
                                        <p:tgtEl>
                                          <p:spTgt spid="18">
                                            <p:txEl>
                                              <p:pRg st="3" end="3"/>
                                            </p:txEl>
                                          </p:spTgt>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9">
                                            <p:txEl>
                                              <p:pRg st="4" end="4"/>
                                            </p:txEl>
                                          </p:spTgt>
                                        </p:tgtEl>
                                        <p:attrNameLst>
                                          <p:attrName>style.visibility</p:attrName>
                                        </p:attrNameLst>
                                      </p:cBhvr>
                                      <p:to>
                                        <p:strVal val="visible"/>
                                      </p:to>
                                    </p:set>
                                    <p:animEffect transition="in" filter="fade">
                                      <p:cBhvr>
                                        <p:cTn id="44" dur="500"/>
                                        <p:tgtEl>
                                          <p:spTgt spid="19">
                                            <p:txEl>
                                              <p:pRg st="4" end="4"/>
                                            </p:txEl>
                                          </p:spTgt>
                                        </p:tgtEl>
                                      </p:cBhvr>
                                    </p:animEffect>
                                  </p:childTnLst>
                                </p:cTn>
                              </p:par>
                              <p:par>
                                <p:cTn id="45" presetID="10" presetClass="exit" presetSubtype="0" fill="hold" grpId="0" nodeType="withEffect">
                                  <p:stCondLst>
                                    <p:cond delay="0"/>
                                  </p:stCondLst>
                                  <p:childTnLst>
                                    <p:animEffect transition="out" filter="fade">
                                      <p:cBhvr>
                                        <p:cTn id="46" dur="500"/>
                                        <p:tgtEl>
                                          <p:spTgt spid="18">
                                            <p:txEl>
                                              <p:pRg st="4" end="4"/>
                                            </p:txEl>
                                          </p:spTgt>
                                        </p:tgtEl>
                                      </p:cBhvr>
                                    </p:animEffect>
                                    <p:set>
                                      <p:cBhvr>
                                        <p:cTn id="47" dur="1" fill="hold">
                                          <p:stCondLst>
                                            <p:cond delay="499"/>
                                          </p:stCondLst>
                                        </p:cTn>
                                        <p:tgtEl>
                                          <p:spTgt spid="18">
                                            <p:txEl>
                                              <p:pRg st="4" end="4"/>
                                            </p:txEl>
                                          </p:spTgt>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9">
                                            <p:txEl>
                                              <p:pRg st="5" end="5"/>
                                            </p:txEl>
                                          </p:spTgt>
                                        </p:tgtEl>
                                        <p:attrNameLst>
                                          <p:attrName>style.visibility</p:attrName>
                                        </p:attrNameLst>
                                      </p:cBhvr>
                                      <p:to>
                                        <p:strVal val="visible"/>
                                      </p:to>
                                    </p:set>
                                    <p:animEffect transition="in" filter="fade">
                                      <p:cBhvr>
                                        <p:cTn id="52" dur="500"/>
                                        <p:tgtEl>
                                          <p:spTgt spid="19">
                                            <p:txEl>
                                              <p:pRg st="5" end="5"/>
                                            </p:txEl>
                                          </p:spTgt>
                                        </p:tgtEl>
                                      </p:cBhvr>
                                    </p:animEffect>
                                  </p:childTnLst>
                                </p:cTn>
                              </p:par>
                              <p:par>
                                <p:cTn id="53" presetID="10" presetClass="exit" presetSubtype="0" fill="hold" grpId="0" nodeType="withEffect">
                                  <p:stCondLst>
                                    <p:cond delay="0"/>
                                  </p:stCondLst>
                                  <p:childTnLst>
                                    <p:animEffect transition="out" filter="fade">
                                      <p:cBhvr>
                                        <p:cTn id="54" dur="500"/>
                                        <p:tgtEl>
                                          <p:spTgt spid="18">
                                            <p:txEl>
                                              <p:pRg st="5" end="5"/>
                                            </p:txEl>
                                          </p:spTgt>
                                        </p:tgtEl>
                                      </p:cBhvr>
                                    </p:animEffect>
                                    <p:set>
                                      <p:cBhvr>
                                        <p:cTn id="55" dur="1" fill="hold">
                                          <p:stCondLst>
                                            <p:cond delay="499"/>
                                          </p:stCondLst>
                                        </p:cTn>
                                        <p:tgtEl>
                                          <p:spTgt spid="18">
                                            <p:txEl>
                                              <p:pRg st="5" end="5"/>
                                            </p:txEl>
                                          </p:spTgt>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9">
                                            <p:txEl>
                                              <p:pRg st="6" end="6"/>
                                            </p:txEl>
                                          </p:spTgt>
                                        </p:tgtEl>
                                        <p:attrNameLst>
                                          <p:attrName>style.visibility</p:attrName>
                                        </p:attrNameLst>
                                      </p:cBhvr>
                                      <p:to>
                                        <p:strVal val="visible"/>
                                      </p:to>
                                    </p:set>
                                    <p:animEffect transition="in" filter="fade">
                                      <p:cBhvr>
                                        <p:cTn id="60" dur="500"/>
                                        <p:tgtEl>
                                          <p:spTgt spid="19">
                                            <p:txEl>
                                              <p:pRg st="6" end="6"/>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
                                            <p:txEl>
                                              <p:pRg st="7" end="7"/>
                                            </p:txEl>
                                          </p:spTgt>
                                        </p:tgtEl>
                                        <p:attrNameLst>
                                          <p:attrName>style.visibility</p:attrName>
                                        </p:attrNameLst>
                                      </p:cBhvr>
                                      <p:to>
                                        <p:strVal val="visible"/>
                                      </p:to>
                                    </p:set>
                                    <p:animEffect transition="in" filter="fade">
                                      <p:cBhvr>
                                        <p:cTn id="65" dur="500"/>
                                        <p:tgtEl>
                                          <p:spTgt spid="19">
                                            <p:txEl>
                                              <p:pRg st="7" end="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9">
                                            <p:txEl>
                                              <p:pRg st="8" end="8"/>
                                            </p:txEl>
                                          </p:spTgt>
                                        </p:tgtEl>
                                        <p:attrNameLst>
                                          <p:attrName>style.visibility</p:attrName>
                                        </p:attrNameLst>
                                      </p:cBhvr>
                                      <p:to>
                                        <p:strVal val="visible"/>
                                      </p:to>
                                    </p:set>
                                    <p:animEffect transition="in" filter="fade">
                                      <p:cBhvr>
                                        <p:cTn id="70" dur="500"/>
                                        <p:tgtEl>
                                          <p:spTgt spid="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 grpId="0" uiExpand="1" build="p" bldLvl="2"/>
      <p:bldP spid="19" grpId="0" uiExpand="1"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BA59B1DB-BA03-4F7A-AC1B-B0D2BF09548A}"/>
              </a:ext>
            </a:extLst>
          </p:cNvPr>
          <p:cNvSpPr txBox="1"/>
          <p:nvPr/>
        </p:nvSpPr>
        <p:spPr>
          <a:xfrm>
            <a:off x="0" y="736752"/>
            <a:ext cx="12192002" cy="5068054"/>
          </a:xfrm>
          <a:prstGeom prst="rect">
            <a:avLst/>
          </a:prstGeom>
          <a:noFill/>
        </p:spPr>
        <p:txBody>
          <a:bodyPr wrap="square" lIns="180000">
            <a:spAutoFit/>
          </a:bodyPr>
          <a:lstStyle/>
          <a:p>
            <a:pPr>
              <a:lnSpc>
                <a:spcPts val="1800"/>
              </a:lnSpc>
              <a:spcBef>
                <a:spcPts val="800"/>
              </a:spcBef>
            </a:pPr>
            <a:r>
              <a:rPr lang="sv-SE" sz="1600" dirty="0">
                <a:solidFill>
                  <a:schemeClr val="bg1"/>
                </a:solidFill>
              </a:rPr>
              <a:t>Kapitlet handlar inte om personlig frälsning utan att Gud valt (förutbestämt) ett egendomsfolk.</a:t>
            </a:r>
          </a:p>
          <a:p>
            <a:pPr>
              <a:lnSpc>
                <a:spcPts val="1800"/>
              </a:lnSpc>
              <a:spcBef>
                <a:spcPts val="800"/>
              </a:spcBef>
            </a:pPr>
            <a:r>
              <a:rPr lang="sv-SE" sz="1600" dirty="0">
                <a:solidFill>
                  <a:schemeClr val="bg1"/>
                </a:solidFill>
              </a:rPr>
              <a:t>Gud är trofast och att han inte svikit sina löften till Israel: </a:t>
            </a:r>
            <a:r>
              <a:rPr lang="sv-SE" sz="1600" b="0" dirty="0">
                <a:solidFill>
                  <a:schemeClr val="bg1"/>
                </a:solidFill>
                <a:effectLst/>
              </a:rPr>
              <a:t>Detta inte sagt som om Guds ord skulle ha slagit fel. (v. 6)</a:t>
            </a:r>
            <a:endParaRPr lang="sv-SE" sz="1600" dirty="0">
              <a:solidFill>
                <a:schemeClr val="bg1"/>
              </a:solidFill>
            </a:endParaRPr>
          </a:p>
          <a:p>
            <a:pPr algn="l">
              <a:lnSpc>
                <a:spcPts val="1800"/>
              </a:lnSpc>
              <a:spcBef>
                <a:spcPts val="800"/>
              </a:spcBef>
            </a:pPr>
            <a:r>
              <a:rPr lang="sv-SE" sz="1600" b="1" dirty="0">
                <a:solidFill>
                  <a:schemeClr val="bg1"/>
                </a:solidFill>
              </a:rPr>
              <a:t>Det är inte etnicitet som räddar, utan tron på Kristus</a:t>
            </a:r>
            <a:r>
              <a:rPr lang="sv-SE" sz="1600" dirty="0">
                <a:solidFill>
                  <a:schemeClr val="bg1"/>
                </a:solidFill>
              </a:rPr>
              <a:t> </a:t>
            </a:r>
            <a:br>
              <a:rPr lang="sv-SE" sz="1600" dirty="0"/>
            </a:br>
            <a:r>
              <a:rPr lang="sv-SE" sz="1600" b="0" i="0" dirty="0">
                <a:solidFill>
                  <a:schemeClr val="bg1"/>
                </a:solidFill>
                <a:effectLst/>
              </a:rPr>
              <a:t>Alla som härstammar från </a:t>
            </a:r>
            <a:r>
              <a:rPr lang="sv-SE" sz="1600" b="0" i="1" dirty="0">
                <a:solidFill>
                  <a:schemeClr val="bg1"/>
                </a:solidFill>
                <a:effectLst/>
              </a:rPr>
              <a:t>Israel</a:t>
            </a:r>
            <a:r>
              <a:rPr lang="sv-SE" sz="1600" b="0" i="1" u="sng" dirty="0">
                <a:solidFill>
                  <a:schemeClr val="bg1"/>
                </a:solidFill>
                <a:effectLst/>
              </a:rPr>
              <a:t> [etnicitet]</a:t>
            </a:r>
            <a:r>
              <a:rPr lang="sv-SE" sz="1600" b="0" i="0" dirty="0">
                <a:solidFill>
                  <a:schemeClr val="bg1"/>
                </a:solidFill>
                <a:effectLst/>
              </a:rPr>
              <a:t> är nämligen inte </a:t>
            </a:r>
            <a:r>
              <a:rPr lang="sv-SE" sz="1600" b="0" i="1" dirty="0">
                <a:solidFill>
                  <a:schemeClr val="bg1"/>
                </a:solidFill>
                <a:effectLst/>
              </a:rPr>
              <a:t>Israel</a:t>
            </a:r>
            <a:r>
              <a:rPr lang="sv-SE" sz="1600" b="0" i="1" u="sng" dirty="0">
                <a:solidFill>
                  <a:schemeClr val="bg1"/>
                </a:solidFill>
                <a:effectLst/>
              </a:rPr>
              <a:t> [tro]</a:t>
            </a:r>
            <a:r>
              <a:rPr lang="sv-SE" sz="1600" b="0" i="0" dirty="0">
                <a:solidFill>
                  <a:schemeClr val="bg1"/>
                </a:solidFill>
                <a:effectLst/>
              </a:rPr>
              <a:t>, </a:t>
            </a:r>
            <a:br>
              <a:rPr lang="sv-SE" sz="1600" b="0" i="0" dirty="0">
                <a:solidFill>
                  <a:schemeClr val="bg1"/>
                </a:solidFill>
                <a:effectLst/>
              </a:rPr>
            </a:br>
            <a:r>
              <a:rPr lang="sv-SE" sz="1600" b="0" i="0" dirty="0">
                <a:solidFill>
                  <a:schemeClr val="bg1"/>
                </a:solidFill>
                <a:effectLst/>
              </a:rPr>
              <a:t>och alla Abrahams </a:t>
            </a:r>
            <a:r>
              <a:rPr lang="sv-SE" sz="1600" b="0" i="1" dirty="0">
                <a:solidFill>
                  <a:schemeClr val="bg1"/>
                </a:solidFill>
                <a:effectLst/>
              </a:rPr>
              <a:t>avkomlingar</a:t>
            </a:r>
            <a:r>
              <a:rPr lang="sv-SE" sz="1600" b="0" i="1" u="sng" dirty="0">
                <a:solidFill>
                  <a:schemeClr val="bg1"/>
                </a:solidFill>
                <a:effectLst/>
              </a:rPr>
              <a:t> [biologiska]</a:t>
            </a:r>
            <a:r>
              <a:rPr lang="sv-SE" sz="1600" b="0" dirty="0">
                <a:solidFill>
                  <a:schemeClr val="bg1"/>
                </a:solidFill>
                <a:effectLst/>
              </a:rPr>
              <a:t> </a:t>
            </a:r>
            <a:r>
              <a:rPr lang="sv-SE" sz="1600" b="0" i="0" dirty="0">
                <a:solidFill>
                  <a:schemeClr val="bg1"/>
                </a:solidFill>
                <a:effectLst/>
              </a:rPr>
              <a:t>är inte hans </a:t>
            </a:r>
            <a:r>
              <a:rPr lang="sv-SE" sz="1600" b="0" i="1" dirty="0">
                <a:solidFill>
                  <a:schemeClr val="bg1"/>
                </a:solidFill>
                <a:effectLst/>
              </a:rPr>
              <a:t>barn</a:t>
            </a:r>
            <a:r>
              <a:rPr lang="sv-SE" sz="1600" b="0" i="1" u="sng" dirty="0">
                <a:solidFill>
                  <a:schemeClr val="bg1"/>
                </a:solidFill>
                <a:effectLst/>
              </a:rPr>
              <a:t> [arvingar]</a:t>
            </a:r>
            <a:r>
              <a:rPr lang="sv-SE" sz="1600" b="0" i="0" dirty="0">
                <a:solidFill>
                  <a:schemeClr val="bg1"/>
                </a:solidFill>
                <a:effectLst/>
              </a:rPr>
              <a:t>. Nej, det är genom Isak [Ismael blev moabiterna] </a:t>
            </a:r>
            <a:br>
              <a:rPr lang="sv-SE" sz="1600" b="0" i="0" dirty="0">
                <a:solidFill>
                  <a:schemeClr val="bg1"/>
                </a:solidFill>
                <a:effectLst/>
              </a:rPr>
            </a:br>
            <a:r>
              <a:rPr lang="sv-SE" sz="1600" b="0" i="0" dirty="0">
                <a:solidFill>
                  <a:schemeClr val="bg1"/>
                </a:solidFill>
                <a:effectLst/>
              </a:rPr>
              <a:t>din avkomma ska räknas. Det vill säga: det är inte de köttsliga barnen som är Guds barn, utan löftets barn räknas som [Abrahams] avkomlingar…</a:t>
            </a:r>
          </a:p>
          <a:p>
            <a:pPr>
              <a:lnSpc>
                <a:spcPts val="1800"/>
              </a:lnSpc>
              <a:spcBef>
                <a:spcPts val="800"/>
              </a:spcBef>
            </a:pPr>
            <a:r>
              <a:rPr lang="sv-SE" sz="1600" b="1" i="0" dirty="0">
                <a:solidFill>
                  <a:schemeClr val="bg1"/>
                </a:solidFill>
                <a:effectLst/>
              </a:rPr>
              <a:t>Gud har valt en nation (inte individer) för att genomföra sin frälsningsplan</a:t>
            </a:r>
            <a:r>
              <a:rPr lang="sv-SE" sz="1600" i="0" dirty="0">
                <a:solidFill>
                  <a:schemeClr val="bg1"/>
                </a:solidFill>
                <a:effectLst/>
              </a:rPr>
              <a:t> </a:t>
            </a:r>
            <a:br>
              <a:rPr lang="sv-SE" sz="1600" i="0" dirty="0">
                <a:solidFill>
                  <a:schemeClr val="bg1"/>
                </a:solidFill>
                <a:effectLst/>
              </a:rPr>
            </a:br>
            <a:r>
              <a:rPr lang="sv-SE" sz="1600" b="0" i="0" dirty="0">
                <a:solidFill>
                  <a:srgbClr val="C00000"/>
                </a:solidFill>
                <a:effectLst/>
              </a:rPr>
              <a:t>Rebecka fick två söner… </a:t>
            </a:r>
            <a:r>
              <a:rPr lang="sv-SE" sz="1600" b="1" i="1" dirty="0">
                <a:solidFill>
                  <a:srgbClr val="C00000"/>
                </a:solidFill>
                <a:effectLst/>
              </a:rPr>
              <a:t>Innan barnen var födda</a:t>
            </a:r>
            <a:r>
              <a:rPr lang="sv-SE" sz="1600" b="0" i="0" dirty="0">
                <a:solidFill>
                  <a:srgbClr val="C00000"/>
                </a:solidFill>
                <a:effectLst/>
              </a:rPr>
              <a:t>… sades det till henne: Den äldre ska tjäna den yngre</a:t>
            </a:r>
            <a:r>
              <a:rPr lang="sv-SE" sz="1600" b="0" i="0" dirty="0">
                <a:solidFill>
                  <a:schemeClr val="bg1"/>
                </a:solidFill>
                <a:effectLst/>
              </a:rPr>
              <a:t> [Esau tjänade aldrig Jakob personligen]. </a:t>
            </a:r>
          </a:p>
          <a:p>
            <a:pPr>
              <a:lnSpc>
                <a:spcPts val="1800"/>
              </a:lnSpc>
              <a:spcBef>
                <a:spcPts val="800"/>
              </a:spcBef>
            </a:pPr>
            <a:r>
              <a:rPr lang="sv-SE" sz="1600" b="0" i="0" dirty="0">
                <a:solidFill>
                  <a:srgbClr val="C00000"/>
                </a:solidFill>
                <a:effectLst/>
              </a:rPr>
              <a:t>Guds beslut att </a:t>
            </a:r>
            <a:r>
              <a:rPr lang="sv-SE" sz="1600" b="1" i="1" dirty="0">
                <a:solidFill>
                  <a:srgbClr val="C00000"/>
                </a:solidFill>
                <a:effectLst/>
              </a:rPr>
              <a:t>välja vem han vill </a:t>
            </a:r>
            <a:r>
              <a:rPr lang="sv-SE" sz="1600" b="0" i="0" dirty="0">
                <a:solidFill>
                  <a:srgbClr val="C00000"/>
                </a:solidFill>
                <a:effectLst/>
              </a:rPr>
              <a:t>skulle stå fast och inte bero på gärningar utan på honom som kallar. Det står ju skrivet: Jakob älskade jag, </a:t>
            </a:r>
            <a:br>
              <a:rPr lang="sv-SE" sz="1600" b="0" i="0" dirty="0">
                <a:solidFill>
                  <a:srgbClr val="C00000"/>
                </a:solidFill>
                <a:effectLst/>
              </a:rPr>
            </a:br>
            <a:r>
              <a:rPr lang="sv-SE" sz="1600" b="0" i="0" dirty="0">
                <a:solidFill>
                  <a:srgbClr val="C00000"/>
                </a:solidFill>
                <a:effectLst/>
              </a:rPr>
              <a:t>men Esau </a:t>
            </a:r>
            <a:r>
              <a:rPr lang="sv-SE" sz="1600" b="0" i="0" dirty="0">
                <a:solidFill>
                  <a:schemeClr val="bg1"/>
                </a:solidFill>
                <a:effectLst/>
              </a:rPr>
              <a:t>[blev edomiterna] </a:t>
            </a:r>
            <a:r>
              <a:rPr lang="sv-SE" sz="1600" b="0" i="0" dirty="0">
                <a:solidFill>
                  <a:srgbClr val="C00000"/>
                </a:solidFill>
                <a:effectLst/>
              </a:rPr>
              <a:t>hatade jag</a:t>
            </a:r>
            <a:r>
              <a:rPr lang="sv-SE" sz="1600" b="0" i="0" dirty="0">
                <a:solidFill>
                  <a:schemeClr val="bg1"/>
                </a:solidFill>
                <a:effectLst/>
              </a:rPr>
              <a:t> [från Mal 1 som handlar om de </a:t>
            </a:r>
            <a:r>
              <a:rPr lang="sv-SE" sz="1600" b="0" i="1" u="sng" dirty="0">
                <a:solidFill>
                  <a:schemeClr val="bg1"/>
                </a:solidFill>
                <a:effectLst/>
              </a:rPr>
              <a:t>nationer</a:t>
            </a:r>
            <a:r>
              <a:rPr lang="sv-SE" sz="1600" b="0" i="0" dirty="0">
                <a:solidFill>
                  <a:schemeClr val="bg1"/>
                </a:solidFill>
                <a:effectLst/>
              </a:rPr>
              <a:t> som pojkarna hade blivit].</a:t>
            </a:r>
          </a:p>
          <a:p>
            <a:pPr>
              <a:lnSpc>
                <a:spcPts val="1800"/>
              </a:lnSpc>
              <a:spcBef>
                <a:spcPts val="800"/>
              </a:spcBef>
            </a:pPr>
            <a:r>
              <a:rPr lang="sv-SE" sz="1600" b="0" i="0" dirty="0">
                <a:solidFill>
                  <a:srgbClr val="C00000"/>
                </a:solidFill>
                <a:effectLst/>
              </a:rPr>
              <a:t>Vad ska vi då säga? Finns det orättfärdighet hos Gud? Verkligen inte! Han säger till Mose: </a:t>
            </a:r>
            <a:r>
              <a:rPr lang="sv-SE" sz="1600" b="1" i="1" dirty="0">
                <a:solidFill>
                  <a:srgbClr val="C00000"/>
                </a:solidFill>
                <a:effectLst/>
              </a:rPr>
              <a:t>Jag ska… förbarma mig över den jag förbarmar </a:t>
            </a:r>
            <a:br>
              <a:rPr lang="sv-SE" sz="1600" b="1" i="1" dirty="0">
                <a:solidFill>
                  <a:srgbClr val="C00000"/>
                </a:solidFill>
                <a:effectLst/>
              </a:rPr>
            </a:br>
            <a:r>
              <a:rPr lang="sv-SE" sz="1600" b="1" i="1" dirty="0">
                <a:solidFill>
                  <a:srgbClr val="C00000"/>
                </a:solidFill>
                <a:effectLst/>
              </a:rPr>
              <a:t>mig över</a:t>
            </a:r>
            <a:r>
              <a:rPr lang="sv-SE" sz="1600" b="0" i="0" dirty="0">
                <a:solidFill>
                  <a:srgbClr val="C00000"/>
                </a:solidFill>
                <a:effectLst/>
              </a:rPr>
              <a:t>.</a:t>
            </a:r>
            <a:r>
              <a:rPr lang="sv-SE" sz="1600" b="0" i="0" dirty="0">
                <a:solidFill>
                  <a:schemeClr val="bg1"/>
                </a:solidFill>
                <a:effectLst/>
              </a:rPr>
              <a:t> [från 1 Mos 33 där Gud förklarar varför Mose får se hans härlighet men ingen annan.]</a:t>
            </a:r>
          </a:p>
          <a:p>
            <a:pPr>
              <a:lnSpc>
                <a:spcPts val="1800"/>
              </a:lnSpc>
              <a:spcBef>
                <a:spcPts val="800"/>
              </a:spcBef>
            </a:pPr>
            <a:r>
              <a:rPr lang="sv-SE" sz="1600" b="0" i="1" dirty="0">
                <a:solidFill>
                  <a:srgbClr val="C00000"/>
                </a:solidFill>
                <a:effectLst/>
              </a:rPr>
              <a:t>Det</a:t>
            </a:r>
            <a:r>
              <a:rPr lang="sv-SE" sz="1600" b="0" i="0" dirty="0">
                <a:solidFill>
                  <a:srgbClr val="C00000"/>
                </a:solidFill>
                <a:effectLst/>
              </a:rPr>
              <a:t> </a:t>
            </a:r>
            <a:r>
              <a:rPr lang="sv-SE" sz="1600" b="1" i="1" dirty="0">
                <a:solidFill>
                  <a:srgbClr val="C00000"/>
                </a:solidFill>
                <a:effectLst/>
              </a:rPr>
              <a:t>beror alltså inte på människans vilja eller strävan </a:t>
            </a:r>
            <a:r>
              <a:rPr lang="sv-SE" sz="1600" b="1" i="1" dirty="0">
                <a:solidFill>
                  <a:schemeClr val="bg1"/>
                </a:solidFill>
              </a:rPr>
              <a:t>den (ut-)valde eller den strävande</a:t>
            </a:r>
            <a:r>
              <a:rPr lang="sv-SE" sz="1600" b="0" i="0" dirty="0">
                <a:solidFill>
                  <a:schemeClr val="bg1"/>
                </a:solidFill>
                <a:effectLst/>
              </a:rPr>
              <a:t> </a:t>
            </a:r>
            <a:r>
              <a:rPr lang="sv-SE" sz="1600" b="0" i="0" dirty="0">
                <a:solidFill>
                  <a:srgbClr val="C00000"/>
                </a:solidFill>
                <a:effectLst/>
              </a:rPr>
              <a:t>utan på Guds barmhärtighet… </a:t>
            </a:r>
            <a:br>
              <a:rPr lang="sv-SE" sz="1600" b="0" i="0" dirty="0">
                <a:solidFill>
                  <a:srgbClr val="C00000"/>
                </a:solidFill>
                <a:effectLst/>
              </a:rPr>
            </a:br>
            <a:r>
              <a:rPr lang="sv-SE" sz="1600" b="0" i="0" dirty="0">
                <a:solidFill>
                  <a:schemeClr val="bg1"/>
                </a:solidFill>
                <a:effectLst/>
              </a:rPr>
              <a:t>[”Det” syftar på Abrahams förbund som Gud ensam </a:t>
            </a:r>
            <a:r>
              <a:rPr lang="sv-SE" sz="1600" b="0" i="1" u="sng" dirty="0">
                <a:solidFill>
                  <a:schemeClr val="bg1"/>
                </a:solidFill>
                <a:effectLst/>
              </a:rPr>
              <a:t>väljer</a:t>
            </a:r>
            <a:r>
              <a:rPr lang="sv-SE" sz="1600" b="0" i="0" dirty="0">
                <a:solidFill>
                  <a:schemeClr val="bg1"/>
                </a:solidFill>
                <a:effectLst/>
              </a:rPr>
              <a:t> hur han ska förmedla: Jakob före Esau; kristna kyrkan före judiska nationen.]</a:t>
            </a:r>
            <a:endParaRPr lang="sv-SE" sz="1600" dirty="0">
              <a:solidFill>
                <a:schemeClr val="bg1"/>
              </a:solidFill>
            </a:endParaRPr>
          </a:p>
          <a:p>
            <a:pPr>
              <a:lnSpc>
                <a:spcPts val="1800"/>
              </a:lnSpc>
              <a:spcBef>
                <a:spcPts val="800"/>
              </a:spcBef>
            </a:pPr>
            <a:r>
              <a:rPr lang="sv-SE" sz="1600" b="0" i="0" dirty="0">
                <a:solidFill>
                  <a:srgbClr val="C00000"/>
                </a:solidFill>
                <a:effectLst/>
              </a:rPr>
              <a:t>Alltså är han barmhärtig mot vem han vill och förhärdar vem han vill… Men tänk om Gud, trots att han ville visa sin vrede och uppenbara sin makt, ändå med stort tålamod har burit </a:t>
            </a:r>
            <a:r>
              <a:rPr lang="sv-SE" sz="1600" b="1" i="1" dirty="0">
                <a:solidFill>
                  <a:srgbClr val="C00000"/>
                </a:solidFill>
                <a:effectLst/>
              </a:rPr>
              <a:t>vredens kärl</a:t>
            </a:r>
            <a:r>
              <a:rPr lang="sv-SE" sz="1600" b="1" i="1" dirty="0">
                <a:effectLst/>
              </a:rPr>
              <a:t> </a:t>
            </a:r>
            <a:r>
              <a:rPr lang="sv-SE" sz="1600" b="1" i="1" dirty="0">
                <a:solidFill>
                  <a:schemeClr val="bg1"/>
                </a:solidFill>
                <a:effectLst/>
              </a:rPr>
              <a:t>[Israel]</a:t>
            </a:r>
            <a:r>
              <a:rPr lang="sv-SE" sz="1600" dirty="0">
                <a:solidFill>
                  <a:srgbClr val="C00000"/>
                </a:solidFill>
                <a:effectLst/>
              </a:rPr>
              <a:t> som var färdiga att förstöras</a:t>
            </a:r>
            <a:r>
              <a:rPr lang="sv-SE" sz="1600" b="0" i="0" dirty="0">
                <a:solidFill>
                  <a:srgbClr val="C00000"/>
                </a:solidFill>
                <a:effectLst/>
              </a:rPr>
              <a:t>?</a:t>
            </a:r>
            <a:r>
              <a:rPr lang="sv-SE" sz="1600" b="0" i="0" dirty="0">
                <a:solidFill>
                  <a:schemeClr val="bg1"/>
                </a:solidFill>
                <a:effectLst/>
              </a:rPr>
              <a:t> </a:t>
            </a:r>
            <a:r>
              <a:rPr lang="sv" sz="1600" dirty="0">
                <a:solidFill>
                  <a:schemeClr val="bg1"/>
                </a:solidFill>
                <a:effectLst/>
                <a:latin typeface="Calibri" panose="020F0502020204030204" pitchFamily="34" charset="0"/>
                <a:ea typeface="Times New Roman" panose="02020603050405020304" pitchFamily="18" charset="0"/>
              </a:rPr>
              <a:t>[Det skedde år 70 e.Kr. </a:t>
            </a:r>
            <a:r>
              <a:rPr lang="sv-SE" sz="1600" dirty="0">
                <a:solidFill>
                  <a:schemeClr val="bg1"/>
                </a:solidFill>
                <a:effectLst/>
                <a:latin typeface="Calibri" panose="020F0502020204030204" pitchFamily="34" charset="0"/>
                <a:ea typeface="Times New Roman" panose="02020603050405020304" pitchFamily="18" charset="0"/>
              </a:rPr>
              <a:t>D</a:t>
            </a:r>
            <a:r>
              <a:rPr lang="sv" sz="1600" dirty="0">
                <a:solidFill>
                  <a:schemeClr val="bg1"/>
                </a:solidFill>
                <a:effectLst/>
                <a:latin typeface="Calibri" panose="020F0502020204030204" pitchFamily="34" charset="0"/>
                <a:ea typeface="Times New Roman" panose="02020603050405020304" pitchFamily="18" charset="0"/>
              </a:rPr>
              <a:t>å Jerusalem förstördes.]</a:t>
            </a:r>
          </a:p>
          <a:p>
            <a:pPr>
              <a:lnSpc>
                <a:spcPts val="1800"/>
              </a:lnSpc>
              <a:spcBef>
                <a:spcPts val="800"/>
              </a:spcBef>
            </a:pPr>
            <a:r>
              <a:rPr lang="sv-SE" sz="1600" b="0" i="0" dirty="0">
                <a:solidFill>
                  <a:srgbClr val="C00000"/>
                </a:solidFill>
                <a:effectLst/>
              </a:rPr>
              <a:t>Och om Han gjorde det för att uppenbara sin rika härlighet på </a:t>
            </a:r>
            <a:r>
              <a:rPr lang="sv-SE" sz="1600" b="1" i="1" dirty="0">
                <a:solidFill>
                  <a:srgbClr val="C00000"/>
                </a:solidFill>
                <a:effectLst/>
              </a:rPr>
              <a:t>barmhärtighetens kärl </a:t>
            </a:r>
            <a:r>
              <a:rPr lang="sv-SE" sz="1600" b="1" i="1" dirty="0">
                <a:solidFill>
                  <a:schemeClr val="bg1"/>
                </a:solidFill>
                <a:effectLst/>
              </a:rPr>
              <a:t>[troende]</a:t>
            </a:r>
            <a:r>
              <a:rPr lang="sv-SE" sz="1600" b="0" i="0" dirty="0">
                <a:solidFill>
                  <a:schemeClr val="bg1"/>
                </a:solidFill>
                <a:effectLst/>
              </a:rPr>
              <a:t>, </a:t>
            </a:r>
            <a:r>
              <a:rPr lang="sv-SE" sz="1600" b="0" i="0" dirty="0">
                <a:solidFill>
                  <a:srgbClr val="C00000"/>
                </a:solidFill>
                <a:effectLst/>
              </a:rPr>
              <a:t>som han </a:t>
            </a:r>
            <a:r>
              <a:rPr lang="sv-SE" sz="1600" b="1" i="1" dirty="0">
                <a:solidFill>
                  <a:srgbClr val="C00000"/>
                </a:solidFill>
                <a:effectLst/>
              </a:rPr>
              <a:t>i förväg</a:t>
            </a:r>
            <a:r>
              <a:rPr lang="sv-SE" sz="1600" b="0" i="0" dirty="0">
                <a:solidFill>
                  <a:srgbClr val="C00000"/>
                </a:solidFill>
                <a:effectLst/>
              </a:rPr>
              <a:t> har berett för härligheten? </a:t>
            </a:r>
            <a:br>
              <a:rPr lang="sv-SE" sz="1600" b="0" i="0" dirty="0">
                <a:solidFill>
                  <a:srgbClr val="C00000"/>
                </a:solidFill>
                <a:effectLst/>
              </a:rPr>
            </a:br>
            <a:r>
              <a:rPr lang="sv-SE" sz="1600" b="0" i="0" dirty="0">
                <a:solidFill>
                  <a:srgbClr val="C00000"/>
                </a:solidFill>
                <a:effectLst/>
              </a:rPr>
              <a:t>Till att vara </a:t>
            </a:r>
            <a:r>
              <a:rPr lang="sv-SE" sz="1600" b="1" i="1" dirty="0">
                <a:solidFill>
                  <a:srgbClr val="C00000"/>
                </a:solidFill>
                <a:effectLst/>
              </a:rPr>
              <a:t>sådana</a:t>
            </a:r>
            <a:r>
              <a:rPr lang="sv-SE" sz="1600" b="0" i="0" dirty="0">
                <a:solidFill>
                  <a:srgbClr val="C00000"/>
                </a:solidFill>
                <a:effectLst/>
              </a:rPr>
              <a:t> har han </a:t>
            </a:r>
            <a:r>
              <a:rPr lang="sv-SE" sz="1600" b="1" i="1" dirty="0">
                <a:solidFill>
                  <a:srgbClr val="C00000"/>
                </a:solidFill>
                <a:effectLst/>
              </a:rPr>
              <a:t>kallat</a:t>
            </a:r>
            <a:r>
              <a:rPr lang="sv-SE" sz="1600" b="1" i="0" dirty="0">
                <a:solidFill>
                  <a:srgbClr val="C00000"/>
                </a:solidFill>
                <a:effectLst/>
              </a:rPr>
              <a:t> </a:t>
            </a:r>
            <a:r>
              <a:rPr lang="sv-SE" sz="1600" b="1" i="1" dirty="0">
                <a:solidFill>
                  <a:schemeClr val="bg1"/>
                </a:solidFill>
                <a:effectLst/>
              </a:rPr>
              <a:t>[inte utvalt]</a:t>
            </a:r>
            <a:r>
              <a:rPr lang="sv-SE" sz="1600" b="0" i="0" dirty="0">
                <a:solidFill>
                  <a:srgbClr val="C00000"/>
                </a:solidFill>
                <a:effectLst/>
              </a:rPr>
              <a:t> oss, </a:t>
            </a:r>
            <a:r>
              <a:rPr lang="sv-SE" sz="1600" b="0" i="1" dirty="0">
                <a:solidFill>
                  <a:srgbClr val="C00000"/>
                </a:solidFill>
                <a:effectLst/>
              </a:rPr>
              <a:t>inte bara från judarna utan också från hednafolken</a:t>
            </a:r>
            <a:r>
              <a:rPr lang="sv-SE" sz="1600" b="0" i="0" dirty="0">
                <a:solidFill>
                  <a:srgbClr val="C00000"/>
                </a:solidFill>
                <a:effectLst/>
              </a:rPr>
              <a:t>…</a:t>
            </a:r>
          </a:p>
        </p:txBody>
      </p:sp>
      <p:sp>
        <p:nvSpPr>
          <p:cNvPr id="2" name="Rubrik 1">
            <a:extLst>
              <a:ext uri="{FF2B5EF4-FFF2-40B4-BE49-F238E27FC236}">
                <a16:creationId xmlns:a16="http://schemas.microsoft.com/office/drawing/2014/main" id="{41B7811F-DC4B-4C1A-A4BF-663D822FFEFF}"/>
              </a:ext>
            </a:extLst>
          </p:cNvPr>
          <p:cNvSpPr>
            <a:spLocks noGrp="1"/>
          </p:cNvSpPr>
          <p:nvPr>
            <p:ph type="title"/>
          </p:nvPr>
        </p:nvSpPr>
        <p:spPr/>
        <p:txBody>
          <a:bodyPr/>
          <a:lstStyle/>
          <a:p>
            <a:r>
              <a:rPr lang="sv-SE" dirty="0"/>
              <a:t>Rom 9: Gud har utvalt de frivilligt troende</a:t>
            </a:r>
            <a:endParaRPr lang="LID4096" dirty="0"/>
          </a:p>
        </p:txBody>
      </p:sp>
      <p:sp>
        <p:nvSpPr>
          <p:cNvPr id="13" name="textruta 12">
            <a:extLst>
              <a:ext uri="{FF2B5EF4-FFF2-40B4-BE49-F238E27FC236}">
                <a16:creationId xmlns:a16="http://schemas.microsoft.com/office/drawing/2014/main" id="{9BB769A3-8020-4BD0-8CA5-20B3191E81D7}"/>
              </a:ext>
            </a:extLst>
          </p:cNvPr>
          <p:cNvSpPr txBox="1"/>
          <p:nvPr/>
        </p:nvSpPr>
        <p:spPr>
          <a:xfrm>
            <a:off x="0" y="736752"/>
            <a:ext cx="12192002" cy="6324808"/>
          </a:xfrm>
          <a:prstGeom prst="rect">
            <a:avLst/>
          </a:prstGeom>
          <a:noFill/>
        </p:spPr>
        <p:txBody>
          <a:bodyPr wrap="square" lIns="180000">
            <a:spAutoFit/>
          </a:bodyPr>
          <a:lstStyle/>
          <a:p>
            <a:pPr>
              <a:lnSpc>
                <a:spcPts val="1800"/>
              </a:lnSpc>
              <a:spcBef>
                <a:spcPts val="800"/>
              </a:spcBef>
            </a:pPr>
            <a:r>
              <a:rPr lang="sv-SE" sz="1600" dirty="0"/>
              <a:t>Kapitlet handlar inte om personlig frälsning utan att Gud valt (förutbestämt) ett egendomsfolk.</a:t>
            </a:r>
          </a:p>
          <a:p>
            <a:pPr>
              <a:lnSpc>
                <a:spcPts val="1800"/>
              </a:lnSpc>
              <a:spcBef>
                <a:spcPts val="800"/>
              </a:spcBef>
            </a:pPr>
            <a:r>
              <a:rPr lang="sv-SE" sz="1600" dirty="0"/>
              <a:t>Gud är trofast och att han inte svikit sina löften till Israel: </a:t>
            </a:r>
            <a:r>
              <a:rPr lang="sv-SE" sz="1600" b="0" dirty="0">
                <a:solidFill>
                  <a:srgbClr val="C00000"/>
                </a:solidFill>
                <a:effectLst/>
              </a:rPr>
              <a:t>Detta inte sagt som om Guds ord skulle ha slagit fel. </a:t>
            </a:r>
            <a:r>
              <a:rPr lang="sv-SE" sz="1600" b="0" dirty="0">
                <a:effectLst/>
              </a:rPr>
              <a:t>(v. 6)</a:t>
            </a:r>
            <a:endParaRPr lang="sv-SE" sz="1600" dirty="0">
              <a:highlight>
                <a:srgbClr val="FFFF00"/>
              </a:highlight>
            </a:endParaRPr>
          </a:p>
          <a:p>
            <a:pPr algn="l">
              <a:lnSpc>
                <a:spcPts val="1800"/>
              </a:lnSpc>
              <a:spcBef>
                <a:spcPts val="800"/>
              </a:spcBef>
            </a:pPr>
            <a:r>
              <a:rPr lang="sv-SE" sz="1600" b="1" dirty="0"/>
              <a:t>Det är inte etnicitet som räddar, utan tron på Kristus</a:t>
            </a:r>
            <a:br>
              <a:rPr lang="sv-SE" sz="1600" dirty="0"/>
            </a:br>
            <a:r>
              <a:rPr lang="sv-SE" sz="1600" b="0" i="0" dirty="0">
                <a:solidFill>
                  <a:srgbClr val="C00000"/>
                </a:solidFill>
                <a:effectLst/>
              </a:rPr>
              <a:t>Alla som härstammar från </a:t>
            </a:r>
            <a:r>
              <a:rPr lang="sv-SE" sz="1600" b="0" i="1" u="sng" dirty="0">
                <a:solidFill>
                  <a:schemeClr val="accent3">
                    <a:lumMod val="75000"/>
                  </a:schemeClr>
                </a:solidFill>
                <a:effectLst/>
              </a:rPr>
              <a:t>Israel [etnicitet]</a:t>
            </a:r>
            <a:r>
              <a:rPr lang="sv-SE" sz="1600" b="0" i="0" dirty="0">
                <a:solidFill>
                  <a:srgbClr val="C00000"/>
                </a:solidFill>
                <a:effectLst/>
              </a:rPr>
              <a:t> är nämligen inte </a:t>
            </a:r>
            <a:r>
              <a:rPr lang="sv-SE" sz="1600" b="0" i="1" u="sng" dirty="0">
                <a:solidFill>
                  <a:schemeClr val="accent5">
                    <a:lumMod val="75000"/>
                  </a:schemeClr>
                </a:solidFill>
                <a:effectLst/>
              </a:rPr>
              <a:t>Israel [tro]</a:t>
            </a:r>
            <a:r>
              <a:rPr lang="sv-SE" sz="1600" b="0" i="0" dirty="0">
                <a:solidFill>
                  <a:srgbClr val="C00000"/>
                </a:solidFill>
                <a:effectLst/>
              </a:rPr>
              <a:t>, </a:t>
            </a:r>
            <a:br>
              <a:rPr lang="sv-SE" sz="1600" b="0" i="0" dirty="0">
                <a:solidFill>
                  <a:srgbClr val="C00000"/>
                </a:solidFill>
                <a:effectLst/>
              </a:rPr>
            </a:br>
            <a:r>
              <a:rPr lang="sv-SE" sz="1600" b="0" i="0" dirty="0">
                <a:solidFill>
                  <a:srgbClr val="C00000"/>
                </a:solidFill>
                <a:effectLst/>
              </a:rPr>
              <a:t>och alla Abrahams </a:t>
            </a:r>
            <a:r>
              <a:rPr lang="sv-SE" sz="1600" b="0" i="1" u="sng" dirty="0">
                <a:solidFill>
                  <a:schemeClr val="accent3">
                    <a:lumMod val="75000"/>
                  </a:schemeClr>
                </a:solidFill>
                <a:effectLst/>
              </a:rPr>
              <a:t>avkomlingar [biologiska]</a:t>
            </a:r>
            <a:r>
              <a:rPr lang="sv-SE" sz="1600" b="0" dirty="0">
                <a:solidFill>
                  <a:srgbClr val="C00000"/>
                </a:solidFill>
                <a:effectLst/>
              </a:rPr>
              <a:t> </a:t>
            </a:r>
            <a:r>
              <a:rPr lang="sv-SE" sz="1600" b="0" i="0" dirty="0">
                <a:solidFill>
                  <a:srgbClr val="C00000"/>
                </a:solidFill>
                <a:effectLst/>
              </a:rPr>
              <a:t>är inte hans </a:t>
            </a:r>
            <a:r>
              <a:rPr lang="sv-SE" sz="1600" b="0" i="1" u="sng" dirty="0">
                <a:solidFill>
                  <a:schemeClr val="accent5">
                    <a:lumMod val="75000"/>
                  </a:schemeClr>
                </a:solidFill>
                <a:effectLst/>
              </a:rPr>
              <a:t>barn [arvingar]</a:t>
            </a:r>
            <a:r>
              <a:rPr lang="sv-SE" sz="1600" b="0" i="0" dirty="0">
                <a:solidFill>
                  <a:srgbClr val="C00000"/>
                </a:solidFill>
                <a:effectLst/>
              </a:rPr>
              <a:t>. Nej, det är genom Isak </a:t>
            </a:r>
            <a:r>
              <a:rPr lang="sv-SE" sz="1600" b="0" i="0" dirty="0">
                <a:effectLst/>
              </a:rPr>
              <a:t>[Ismael blev moabiterna]</a:t>
            </a:r>
            <a:r>
              <a:rPr lang="sv-SE" sz="1600" b="0" i="0" dirty="0">
                <a:solidFill>
                  <a:srgbClr val="C00000"/>
                </a:solidFill>
                <a:effectLst/>
              </a:rPr>
              <a:t> </a:t>
            </a:r>
            <a:br>
              <a:rPr lang="sv-SE" sz="1600" b="0" i="0" dirty="0">
                <a:solidFill>
                  <a:srgbClr val="C00000"/>
                </a:solidFill>
                <a:effectLst/>
              </a:rPr>
            </a:br>
            <a:r>
              <a:rPr lang="sv-SE" sz="1600" b="0" i="0" dirty="0">
                <a:solidFill>
                  <a:srgbClr val="C00000"/>
                </a:solidFill>
                <a:effectLst/>
              </a:rPr>
              <a:t>din avkomma ska räknas. Det vill säga: det är inte de </a:t>
            </a:r>
            <a:r>
              <a:rPr lang="sv-SE" sz="1600" b="0" i="0" dirty="0">
                <a:solidFill>
                  <a:schemeClr val="accent3">
                    <a:lumMod val="75000"/>
                  </a:schemeClr>
                </a:solidFill>
                <a:effectLst/>
              </a:rPr>
              <a:t>köttsliga barnen</a:t>
            </a:r>
            <a:r>
              <a:rPr lang="sv-SE" sz="1600" b="0" i="0" dirty="0">
                <a:solidFill>
                  <a:srgbClr val="C00000"/>
                </a:solidFill>
                <a:effectLst/>
              </a:rPr>
              <a:t> som är </a:t>
            </a:r>
            <a:r>
              <a:rPr lang="sv-SE" sz="1600" b="0" i="0" dirty="0">
                <a:solidFill>
                  <a:schemeClr val="accent5">
                    <a:lumMod val="75000"/>
                  </a:schemeClr>
                </a:solidFill>
                <a:effectLst/>
              </a:rPr>
              <a:t>Guds barn</a:t>
            </a:r>
            <a:r>
              <a:rPr lang="sv-SE" sz="1600" b="0" i="0" dirty="0">
                <a:solidFill>
                  <a:srgbClr val="C00000"/>
                </a:solidFill>
                <a:effectLst/>
              </a:rPr>
              <a:t>, utan </a:t>
            </a:r>
            <a:r>
              <a:rPr lang="sv-SE" sz="1600" b="0" i="0" dirty="0">
                <a:solidFill>
                  <a:schemeClr val="accent5">
                    <a:lumMod val="75000"/>
                  </a:schemeClr>
                </a:solidFill>
                <a:effectLst/>
              </a:rPr>
              <a:t>löftets</a:t>
            </a:r>
            <a:r>
              <a:rPr lang="sv-SE" sz="1600" b="0" i="0" dirty="0">
                <a:effectLst/>
              </a:rPr>
              <a:t> </a:t>
            </a:r>
            <a:r>
              <a:rPr lang="sv-SE" sz="1600" b="0" i="0" dirty="0">
                <a:solidFill>
                  <a:schemeClr val="accent5">
                    <a:lumMod val="75000"/>
                  </a:schemeClr>
                </a:solidFill>
                <a:effectLst/>
              </a:rPr>
              <a:t>barn</a:t>
            </a:r>
            <a:r>
              <a:rPr lang="sv-SE" sz="1600" b="0" i="0" dirty="0">
                <a:solidFill>
                  <a:srgbClr val="C00000"/>
                </a:solidFill>
                <a:effectLst/>
              </a:rPr>
              <a:t> räknas som </a:t>
            </a:r>
            <a:r>
              <a:rPr lang="sv-SE" sz="1600" b="0" i="0" dirty="0">
                <a:solidFill>
                  <a:schemeClr val="accent5">
                    <a:lumMod val="75000"/>
                  </a:schemeClr>
                </a:solidFill>
                <a:effectLst/>
              </a:rPr>
              <a:t>[Abrahams] avkomlingar</a:t>
            </a:r>
            <a:r>
              <a:rPr lang="sv-SE" sz="1600" b="0" i="0" dirty="0">
                <a:solidFill>
                  <a:srgbClr val="C00000"/>
                </a:solidFill>
                <a:effectLst/>
              </a:rPr>
              <a:t>…</a:t>
            </a:r>
          </a:p>
          <a:p>
            <a:pPr>
              <a:lnSpc>
                <a:spcPts val="1800"/>
              </a:lnSpc>
              <a:spcBef>
                <a:spcPts val="800"/>
              </a:spcBef>
            </a:pPr>
            <a:r>
              <a:rPr lang="sv-SE" sz="1600" b="1" i="0" dirty="0">
                <a:effectLst/>
              </a:rPr>
              <a:t>Gud har valt en nation (inte individer) för att genomföra sin frälsningsplan</a:t>
            </a:r>
            <a:r>
              <a:rPr lang="sv-SE" sz="1600" i="0" dirty="0">
                <a:effectLst/>
              </a:rPr>
              <a:t> </a:t>
            </a:r>
            <a:br>
              <a:rPr lang="sv-SE" sz="1600" i="0" dirty="0">
                <a:effectLst/>
              </a:rPr>
            </a:br>
            <a:r>
              <a:rPr lang="sv-SE" sz="1600" b="0" i="0" dirty="0">
                <a:solidFill>
                  <a:srgbClr val="C00000"/>
                </a:solidFill>
                <a:effectLst/>
              </a:rPr>
              <a:t>Rebecka fick två söner… </a:t>
            </a:r>
            <a:r>
              <a:rPr lang="sv-SE" sz="1600" b="1" i="1" dirty="0">
                <a:solidFill>
                  <a:srgbClr val="C00000"/>
                </a:solidFill>
                <a:effectLst/>
              </a:rPr>
              <a:t>Innan barnen var födda</a:t>
            </a:r>
            <a:r>
              <a:rPr lang="sv-SE" sz="1600" b="0" i="0" dirty="0">
                <a:solidFill>
                  <a:srgbClr val="C00000"/>
                </a:solidFill>
                <a:effectLst/>
              </a:rPr>
              <a:t>… sades det till henne: Den äldre ska tjäna den yngre </a:t>
            </a:r>
            <a:r>
              <a:rPr lang="sv-SE" sz="1600" b="0" i="0" dirty="0">
                <a:effectLst/>
              </a:rPr>
              <a:t>[Esau tjänade aldrig Jakob personligen]</a:t>
            </a:r>
            <a:r>
              <a:rPr lang="sv-SE" sz="1600" b="0" i="0" dirty="0">
                <a:solidFill>
                  <a:srgbClr val="C00000"/>
                </a:solidFill>
                <a:effectLst/>
              </a:rPr>
              <a:t>.</a:t>
            </a:r>
            <a:r>
              <a:rPr lang="sv-SE" sz="1600" b="0" i="0" dirty="0">
                <a:effectLst/>
              </a:rPr>
              <a:t> </a:t>
            </a:r>
          </a:p>
          <a:p>
            <a:pPr>
              <a:lnSpc>
                <a:spcPts val="1800"/>
              </a:lnSpc>
              <a:spcBef>
                <a:spcPts val="800"/>
              </a:spcBef>
            </a:pPr>
            <a:r>
              <a:rPr lang="sv-SE" sz="1600" b="0" i="0" dirty="0">
                <a:solidFill>
                  <a:srgbClr val="C00000"/>
                </a:solidFill>
                <a:effectLst/>
              </a:rPr>
              <a:t>Guds beslut att </a:t>
            </a:r>
            <a:r>
              <a:rPr lang="sv-SE" sz="1600" b="1" i="1" dirty="0">
                <a:solidFill>
                  <a:srgbClr val="C00000"/>
                </a:solidFill>
                <a:effectLst/>
              </a:rPr>
              <a:t>välja vem han vill </a:t>
            </a:r>
            <a:r>
              <a:rPr lang="sv-SE" sz="1600" b="0" i="0" dirty="0">
                <a:solidFill>
                  <a:srgbClr val="C00000"/>
                </a:solidFill>
                <a:effectLst/>
              </a:rPr>
              <a:t>skulle stå fast och inte bero på gärningar utan på honom som kallar. Det står ju skrivet: </a:t>
            </a:r>
            <a:r>
              <a:rPr lang="sv-SE" sz="1600" b="0" i="0" dirty="0">
                <a:solidFill>
                  <a:schemeClr val="accent5">
                    <a:lumMod val="75000"/>
                  </a:schemeClr>
                </a:solidFill>
                <a:effectLst/>
              </a:rPr>
              <a:t>Jakob</a:t>
            </a:r>
            <a:r>
              <a:rPr lang="sv-SE" sz="1600" b="0" i="0" dirty="0">
                <a:solidFill>
                  <a:srgbClr val="C00000"/>
                </a:solidFill>
                <a:effectLst/>
              </a:rPr>
              <a:t> älskade jag, </a:t>
            </a:r>
            <a:br>
              <a:rPr lang="sv-SE" sz="1600" b="0" i="0" dirty="0">
                <a:solidFill>
                  <a:srgbClr val="C00000"/>
                </a:solidFill>
                <a:effectLst/>
              </a:rPr>
            </a:br>
            <a:r>
              <a:rPr lang="sv-SE" sz="1600" b="0" i="0" dirty="0">
                <a:solidFill>
                  <a:srgbClr val="C00000"/>
                </a:solidFill>
                <a:effectLst/>
              </a:rPr>
              <a:t>men </a:t>
            </a:r>
            <a:r>
              <a:rPr lang="sv-SE" sz="1600" b="0" i="0" dirty="0">
                <a:solidFill>
                  <a:schemeClr val="accent3">
                    <a:lumMod val="75000"/>
                  </a:schemeClr>
                </a:solidFill>
                <a:effectLst/>
              </a:rPr>
              <a:t>Esau</a:t>
            </a:r>
            <a:r>
              <a:rPr lang="sv-SE" sz="1600" b="0" i="0" dirty="0">
                <a:effectLst/>
              </a:rPr>
              <a:t> [blev edomiterna]</a:t>
            </a:r>
            <a:r>
              <a:rPr lang="sv-SE" sz="1600" b="0" i="0" dirty="0">
                <a:solidFill>
                  <a:srgbClr val="C00000"/>
                </a:solidFill>
                <a:effectLst/>
              </a:rPr>
              <a:t> hatade jag </a:t>
            </a:r>
            <a:r>
              <a:rPr lang="sv-SE" sz="1600" b="0" i="0" dirty="0">
                <a:effectLst/>
              </a:rPr>
              <a:t>[från Mal 1 som handlar om de </a:t>
            </a:r>
            <a:r>
              <a:rPr lang="sv-SE" sz="1600" b="0" i="1" u="sng" dirty="0">
                <a:effectLst/>
              </a:rPr>
              <a:t>nationer</a:t>
            </a:r>
            <a:r>
              <a:rPr lang="sv-SE" sz="1600" b="0" i="0" dirty="0">
                <a:effectLst/>
              </a:rPr>
              <a:t> som pojkarna hade blivit]</a:t>
            </a:r>
            <a:r>
              <a:rPr lang="sv-SE" sz="1600" b="0" i="0" dirty="0">
                <a:solidFill>
                  <a:srgbClr val="C00000"/>
                </a:solidFill>
                <a:effectLst/>
              </a:rPr>
              <a:t>.</a:t>
            </a:r>
          </a:p>
          <a:p>
            <a:pPr>
              <a:lnSpc>
                <a:spcPts val="1800"/>
              </a:lnSpc>
              <a:spcBef>
                <a:spcPts val="800"/>
              </a:spcBef>
            </a:pPr>
            <a:r>
              <a:rPr lang="sv-SE" sz="1600" b="0" i="0" dirty="0">
                <a:solidFill>
                  <a:srgbClr val="C00000"/>
                </a:solidFill>
                <a:effectLst/>
              </a:rPr>
              <a:t>Vad ska vi då säga? Finns det orättfärdighet hos Gud? Verkligen inte! Han säger till Mose: </a:t>
            </a:r>
            <a:r>
              <a:rPr lang="sv-SE" sz="1600" b="1" i="1" dirty="0">
                <a:solidFill>
                  <a:srgbClr val="C00000"/>
                </a:solidFill>
                <a:effectLst/>
              </a:rPr>
              <a:t>Jag ska… förbarma mig över den jag förbarmar </a:t>
            </a:r>
            <a:br>
              <a:rPr lang="sv-SE" sz="1600" b="1" i="1" dirty="0">
                <a:solidFill>
                  <a:srgbClr val="C00000"/>
                </a:solidFill>
                <a:effectLst/>
              </a:rPr>
            </a:br>
            <a:r>
              <a:rPr lang="sv-SE" sz="1600" b="1" i="1" dirty="0">
                <a:solidFill>
                  <a:srgbClr val="C00000"/>
                </a:solidFill>
                <a:effectLst/>
              </a:rPr>
              <a:t>mig över</a:t>
            </a:r>
            <a:r>
              <a:rPr lang="sv-SE" sz="1600" b="0" i="0" dirty="0">
                <a:solidFill>
                  <a:srgbClr val="C00000"/>
                </a:solidFill>
                <a:effectLst/>
              </a:rPr>
              <a:t>.</a:t>
            </a:r>
            <a:r>
              <a:rPr lang="sv-SE" sz="1600" b="0" i="0" dirty="0">
                <a:effectLst/>
              </a:rPr>
              <a:t> [från 1 Mos 33 där Gud förklarar varför Mose får se hans härlighet men ingen annan.]</a:t>
            </a:r>
          </a:p>
          <a:p>
            <a:pPr>
              <a:lnSpc>
                <a:spcPts val="1800"/>
              </a:lnSpc>
              <a:spcBef>
                <a:spcPts val="800"/>
              </a:spcBef>
            </a:pPr>
            <a:r>
              <a:rPr lang="sv-SE" sz="1600" b="0" i="1" u="sng" dirty="0">
                <a:solidFill>
                  <a:srgbClr val="C00000"/>
                </a:solidFill>
                <a:effectLst/>
              </a:rPr>
              <a:t>Det</a:t>
            </a:r>
            <a:r>
              <a:rPr lang="sv-SE" sz="1600" b="0" i="0" dirty="0">
                <a:solidFill>
                  <a:srgbClr val="C00000"/>
                </a:solidFill>
                <a:effectLst/>
              </a:rPr>
              <a:t> </a:t>
            </a:r>
            <a:r>
              <a:rPr lang="sv-SE" sz="1600" b="1" i="1" dirty="0">
                <a:solidFill>
                  <a:srgbClr val="C00000"/>
                </a:solidFill>
                <a:effectLst/>
              </a:rPr>
              <a:t>beror alltså inte på </a:t>
            </a:r>
            <a:r>
              <a:rPr lang="sv-SE" sz="1600" b="1" i="1" strike="sngStrike" dirty="0">
                <a:solidFill>
                  <a:srgbClr val="C00000"/>
                </a:solidFill>
                <a:effectLst/>
              </a:rPr>
              <a:t>människans vilja eller strävan</a:t>
            </a:r>
            <a:r>
              <a:rPr lang="sv-SE" sz="1600" b="1" i="1" dirty="0">
                <a:solidFill>
                  <a:srgbClr val="C00000"/>
                </a:solidFill>
                <a:effectLst/>
              </a:rPr>
              <a:t> </a:t>
            </a:r>
            <a:r>
              <a:rPr lang="sv-SE" sz="1600" b="1" i="1" dirty="0">
                <a:solidFill>
                  <a:srgbClr val="C00000"/>
                </a:solidFill>
              </a:rPr>
              <a:t>den (ut-)valde eller den strävande</a:t>
            </a:r>
            <a:r>
              <a:rPr lang="sv-SE" sz="1600" b="0" i="0" dirty="0">
                <a:solidFill>
                  <a:srgbClr val="C00000"/>
                </a:solidFill>
                <a:effectLst/>
              </a:rPr>
              <a:t> utan på Guds barmhärtighet… </a:t>
            </a:r>
            <a:br>
              <a:rPr lang="sv-SE" sz="1600" b="0" i="0" dirty="0">
                <a:solidFill>
                  <a:srgbClr val="C00000"/>
                </a:solidFill>
                <a:effectLst/>
              </a:rPr>
            </a:br>
            <a:r>
              <a:rPr lang="sv-SE" sz="1600" b="0" i="0" dirty="0">
                <a:effectLst/>
              </a:rPr>
              <a:t>[”Det” syftar på Abrahams förbund som Gud ensam </a:t>
            </a:r>
            <a:r>
              <a:rPr lang="sv-SE" sz="1600" b="0" i="1" u="sng" dirty="0">
                <a:effectLst/>
              </a:rPr>
              <a:t>väljer</a:t>
            </a:r>
            <a:r>
              <a:rPr lang="sv-SE" sz="1600" b="0" i="0" dirty="0">
                <a:effectLst/>
              </a:rPr>
              <a:t> hur han ska förmedla: Jakob före Esau; kristna kyrkan före judiska nationen.]</a:t>
            </a:r>
            <a:endParaRPr lang="sv-SE" sz="1600" dirty="0">
              <a:solidFill>
                <a:srgbClr val="C00000"/>
              </a:solidFill>
            </a:endParaRPr>
          </a:p>
          <a:p>
            <a:pPr>
              <a:lnSpc>
                <a:spcPts val="1800"/>
              </a:lnSpc>
              <a:spcBef>
                <a:spcPts val="800"/>
              </a:spcBef>
            </a:pPr>
            <a:r>
              <a:rPr lang="sv-SE" sz="1600" b="0" i="0" dirty="0">
                <a:solidFill>
                  <a:srgbClr val="C00000"/>
                </a:solidFill>
                <a:effectLst/>
              </a:rPr>
              <a:t>Alltså är han barmhärtig mot vem han vill och förhärdar vem han vill… Men tänk om Gud, trots att han ville visa sin vrede och uppenbara sin makt, ändå med stort tålamod har burit </a:t>
            </a:r>
            <a:r>
              <a:rPr lang="sv-SE" sz="1600" b="1" i="1" dirty="0">
                <a:solidFill>
                  <a:srgbClr val="C00000"/>
                </a:solidFill>
                <a:effectLst/>
              </a:rPr>
              <a:t>vredens kärl</a:t>
            </a:r>
            <a:r>
              <a:rPr lang="sv-SE" sz="1600" b="1" i="1" dirty="0">
                <a:effectLst/>
              </a:rPr>
              <a:t> [Israel]</a:t>
            </a:r>
            <a:r>
              <a:rPr lang="sv-SE" sz="1600" dirty="0">
                <a:solidFill>
                  <a:srgbClr val="C00000"/>
                </a:solidFill>
                <a:effectLst/>
              </a:rPr>
              <a:t> som var färdiga att förstöras</a:t>
            </a:r>
            <a:r>
              <a:rPr lang="sv-SE" sz="1600" b="0" i="0" dirty="0">
                <a:solidFill>
                  <a:srgbClr val="C00000"/>
                </a:solidFill>
                <a:effectLst/>
              </a:rPr>
              <a:t>? </a:t>
            </a:r>
            <a:r>
              <a:rPr lang="sv" sz="1600" dirty="0">
                <a:effectLst/>
                <a:latin typeface="Calibri" panose="020F0502020204030204" pitchFamily="34" charset="0"/>
                <a:ea typeface="Times New Roman" panose="02020603050405020304" pitchFamily="18" charset="0"/>
              </a:rPr>
              <a:t>[Det skedde år 70 e.Kr. </a:t>
            </a:r>
            <a:r>
              <a:rPr lang="sv-SE" sz="1600" dirty="0">
                <a:effectLst/>
                <a:latin typeface="Calibri" panose="020F0502020204030204" pitchFamily="34" charset="0"/>
                <a:ea typeface="Times New Roman" panose="02020603050405020304" pitchFamily="18" charset="0"/>
              </a:rPr>
              <a:t>D</a:t>
            </a:r>
            <a:r>
              <a:rPr lang="sv" sz="1600" dirty="0">
                <a:effectLst/>
                <a:latin typeface="Calibri" panose="020F0502020204030204" pitchFamily="34" charset="0"/>
                <a:ea typeface="Times New Roman" panose="02020603050405020304" pitchFamily="18" charset="0"/>
              </a:rPr>
              <a:t>å Jerusalem förstördes.]</a:t>
            </a:r>
          </a:p>
          <a:p>
            <a:pPr>
              <a:lnSpc>
                <a:spcPts val="1800"/>
              </a:lnSpc>
              <a:spcBef>
                <a:spcPts val="800"/>
              </a:spcBef>
            </a:pPr>
            <a:r>
              <a:rPr lang="sv-SE" sz="1600" b="0" i="0" dirty="0">
                <a:solidFill>
                  <a:srgbClr val="C00000"/>
                </a:solidFill>
                <a:effectLst/>
              </a:rPr>
              <a:t>Och om Han gjorde det för att uppenbara sin rika härlighet på </a:t>
            </a:r>
            <a:r>
              <a:rPr lang="sv-SE" sz="1600" b="1" i="1" dirty="0">
                <a:solidFill>
                  <a:srgbClr val="C00000"/>
                </a:solidFill>
                <a:effectLst/>
              </a:rPr>
              <a:t>barmhärtighetens kärl </a:t>
            </a:r>
            <a:r>
              <a:rPr lang="sv-SE" sz="1600" b="1" i="1" dirty="0">
                <a:effectLst/>
              </a:rPr>
              <a:t>[troende]</a:t>
            </a:r>
            <a:r>
              <a:rPr lang="sv-SE" sz="1600" b="0" i="0" dirty="0">
                <a:solidFill>
                  <a:srgbClr val="C00000"/>
                </a:solidFill>
                <a:effectLst/>
              </a:rPr>
              <a:t>, som han </a:t>
            </a:r>
            <a:r>
              <a:rPr lang="sv-SE" sz="1600" b="1" i="1" dirty="0">
                <a:solidFill>
                  <a:srgbClr val="C00000"/>
                </a:solidFill>
                <a:effectLst/>
              </a:rPr>
              <a:t>i förväg</a:t>
            </a:r>
            <a:r>
              <a:rPr lang="sv-SE" sz="1600" b="0" i="0" dirty="0">
                <a:solidFill>
                  <a:srgbClr val="C00000"/>
                </a:solidFill>
                <a:effectLst/>
              </a:rPr>
              <a:t> har berett för härligheten? </a:t>
            </a:r>
            <a:br>
              <a:rPr lang="sv-SE" sz="1600" b="0" i="0" dirty="0">
                <a:solidFill>
                  <a:srgbClr val="C00000"/>
                </a:solidFill>
                <a:effectLst/>
              </a:rPr>
            </a:br>
            <a:r>
              <a:rPr lang="sv-SE" sz="1600" b="0" i="0" dirty="0">
                <a:solidFill>
                  <a:srgbClr val="C00000"/>
                </a:solidFill>
                <a:effectLst/>
              </a:rPr>
              <a:t>Till att vara </a:t>
            </a:r>
            <a:r>
              <a:rPr lang="sv-SE" sz="1600" b="1" i="1" dirty="0">
                <a:solidFill>
                  <a:srgbClr val="C00000"/>
                </a:solidFill>
                <a:effectLst/>
              </a:rPr>
              <a:t>sådana</a:t>
            </a:r>
            <a:r>
              <a:rPr lang="sv-SE" sz="1600" b="0" i="0" dirty="0">
                <a:solidFill>
                  <a:srgbClr val="C00000"/>
                </a:solidFill>
                <a:effectLst/>
              </a:rPr>
              <a:t> har han </a:t>
            </a:r>
            <a:r>
              <a:rPr lang="sv-SE" sz="1600" b="1" i="1" dirty="0">
                <a:solidFill>
                  <a:srgbClr val="C00000"/>
                </a:solidFill>
                <a:effectLst/>
              </a:rPr>
              <a:t>kallat</a:t>
            </a:r>
            <a:r>
              <a:rPr lang="sv-SE" sz="1600" b="1" i="0" dirty="0">
                <a:solidFill>
                  <a:srgbClr val="C00000"/>
                </a:solidFill>
                <a:effectLst/>
              </a:rPr>
              <a:t> </a:t>
            </a:r>
            <a:r>
              <a:rPr lang="sv-SE" sz="1600" b="1" i="1" dirty="0">
                <a:effectLst/>
              </a:rPr>
              <a:t>[inte utvalt]</a:t>
            </a:r>
            <a:r>
              <a:rPr lang="sv-SE" sz="1600" b="0" i="0" dirty="0">
                <a:solidFill>
                  <a:srgbClr val="C00000"/>
                </a:solidFill>
                <a:effectLst/>
              </a:rPr>
              <a:t> oss, </a:t>
            </a:r>
            <a:r>
              <a:rPr lang="sv-SE" sz="1600" b="0" i="1" u="sng" dirty="0">
                <a:solidFill>
                  <a:srgbClr val="C00000"/>
                </a:solidFill>
                <a:effectLst/>
              </a:rPr>
              <a:t>inte bara från judarna utan också från hednafolken</a:t>
            </a:r>
            <a:r>
              <a:rPr lang="sv-SE" sz="1600" b="0" i="0" dirty="0">
                <a:solidFill>
                  <a:srgbClr val="C00000"/>
                </a:solidFill>
                <a:effectLst/>
              </a:rPr>
              <a:t>…</a:t>
            </a:r>
          </a:p>
          <a:p>
            <a:pPr>
              <a:lnSpc>
                <a:spcPts val="1800"/>
              </a:lnSpc>
              <a:spcBef>
                <a:spcPts val="800"/>
              </a:spcBef>
            </a:pPr>
            <a:r>
              <a:rPr lang="sv-SE" sz="1600" b="1" i="0" dirty="0">
                <a:effectLst/>
              </a:rPr>
              <a:t>Paulus sammanfattning handlar inte om predestination</a:t>
            </a:r>
            <a:r>
              <a:rPr lang="sv-SE" sz="1600" b="0" i="0" dirty="0">
                <a:effectLst/>
              </a:rPr>
              <a:t> </a:t>
            </a:r>
            <a:br>
              <a:rPr lang="sv-SE" sz="1600" b="0" i="0" dirty="0">
                <a:effectLst/>
              </a:rPr>
            </a:br>
            <a:r>
              <a:rPr lang="sv-SE" sz="1600" b="0" i="0" dirty="0">
                <a:solidFill>
                  <a:srgbClr val="C00000"/>
                </a:solidFill>
                <a:effectLst/>
              </a:rPr>
              <a:t>Vad ska vi då säga? Jo, att </a:t>
            </a:r>
            <a:r>
              <a:rPr lang="sv-SE" sz="1600" b="0" i="1" u="sng" dirty="0">
                <a:solidFill>
                  <a:srgbClr val="C00000"/>
                </a:solidFill>
                <a:effectLst/>
              </a:rPr>
              <a:t>hedningarna/nationerna</a:t>
            </a:r>
            <a:r>
              <a:rPr lang="sv-SE" sz="1600" b="0" i="0" dirty="0">
                <a:solidFill>
                  <a:srgbClr val="C00000"/>
                </a:solidFill>
                <a:effectLst/>
              </a:rPr>
              <a:t> som inte strävade efter rättfärdighet vann rättfärdighet, den rättfärdighet som kommer av tro. </a:t>
            </a:r>
            <a:r>
              <a:rPr lang="sv-SE" sz="1600" b="0" i="1" u="sng" dirty="0">
                <a:solidFill>
                  <a:srgbClr val="C00000"/>
                </a:solidFill>
                <a:effectLst/>
              </a:rPr>
              <a:t>Israel</a:t>
            </a:r>
            <a:r>
              <a:rPr lang="sv-SE" sz="1600" b="0" i="0" dirty="0">
                <a:solidFill>
                  <a:srgbClr val="C00000"/>
                </a:solidFill>
                <a:effectLst/>
              </a:rPr>
              <a:t> däremot, som strävade efter en lag som ger rättfärdighet, har inte nått fram till den lagen. Varför? </a:t>
            </a:r>
            <a:r>
              <a:rPr lang="sv-SE" sz="1600" b="0" i="1" u="sng" dirty="0">
                <a:solidFill>
                  <a:srgbClr val="C00000"/>
                </a:solidFill>
                <a:effectLst/>
              </a:rPr>
              <a:t>För att de inte sökte rättfärdigheten genom tro, utan genom gärningar.</a:t>
            </a:r>
            <a:r>
              <a:rPr lang="sv-SE" sz="1600" b="1" i="1" dirty="0">
                <a:effectLst/>
              </a:rPr>
              <a:t> Detta är sammanfattningen!</a:t>
            </a:r>
            <a:endParaRPr lang="sv-SE" sz="1600" b="1" i="0" dirty="0">
              <a:effectLst/>
            </a:endParaRPr>
          </a:p>
        </p:txBody>
      </p:sp>
    </p:spTree>
    <p:custDataLst>
      <p:tags r:id="rId1"/>
    </p:custDataLst>
    <p:extLst>
      <p:ext uri="{BB962C8B-B14F-4D97-AF65-F5344CB8AC3E}">
        <p14:creationId xmlns:p14="http://schemas.microsoft.com/office/powerpoint/2010/main" val="5406685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par>
                                <p:cTn id="18" presetID="10" presetClass="exit" presetSubtype="0" fill="hold" grpId="0" nodeType="withEffect">
                                  <p:stCondLst>
                                    <p:cond delay="0"/>
                                  </p:stCondLst>
                                  <p:childTnLst>
                                    <p:animEffect transition="out" filter="fade">
                                      <p:cBhvr>
                                        <p:cTn id="19" dur="500"/>
                                        <p:tgtEl>
                                          <p:spTgt spid="5">
                                            <p:txEl>
                                              <p:pRg st="2" end="2"/>
                                            </p:txEl>
                                          </p:spTgt>
                                        </p:tgtEl>
                                      </p:cBhvr>
                                    </p:animEffect>
                                    <p:set>
                                      <p:cBhvr>
                                        <p:cTn id="20" dur="1" fill="hold">
                                          <p:stCondLst>
                                            <p:cond delay="499"/>
                                          </p:stCondLst>
                                        </p:cTn>
                                        <p:tgtEl>
                                          <p:spTgt spid="5">
                                            <p:txEl>
                                              <p:pRg st="2" end="2"/>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Effect transition="in" filter="fade">
                                      <p:cBhvr>
                                        <p:cTn id="25" dur="500"/>
                                        <p:tgtEl>
                                          <p:spTgt spid="13">
                                            <p:txEl>
                                              <p:pRg st="3" end="3"/>
                                            </p:txEl>
                                          </p:spTgt>
                                        </p:tgtEl>
                                      </p:cBhvr>
                                    </p:animEffect>
                                  </p:childTnLst>
                                </p:cTn>
                              </p:par>
                              <p:par>
                                <p:cTn id="26" presetID="10" presetClass="exit" presetSubtype="0" fill="hold" grpId="0" nodeType="withEffect">
                                  <p:stCondLst>
                                    <p:cond delay="0"/>
                                  </p:stCondLst>
                                  <p:childTnLst>
                                    <p:animEffect transition="out" filter="fade">
                                      <p:cBhvr>
                                        <p:cTn id="27" dur="500"/>
                                        <p:tgtEl>
                                          <p:spTgt spid="5">
                                            <p:txEl>
                                              <p:pRg st="3" end="3"/>
                                            </p:txEl>
                                          </p:spTgt>
                                        </p:tgtEl>
                                      </p:cBhvr>
                                    </p:animEffect>
                                    <p:set>
                                      <p:cBhvr>
                                        <p:cTn id="28" dur="1" fill="hold">
                                          <p:stCondLst>
                                            <p:cond delay="499"/>
                                          </p:stCondLst>
                                        </p:cTn>
                                        <p:tgtEl>
                                          <p:spTgt spid="5">
                                            <p:txEl>
                                              <p:pRg st="3" end="3"/>
                                            </p:txEl>
                                          </p:spTgt>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xEl>
                                              <p:pRg st="4" end="4"/>
                                            </p:txEl>
                                          </p:spTgt>
                                        </p:tgtEl>
                                        <p:attrNameLst>
                                          <p:attrName>style.visibility</p:attrName>
                                        </p:attrNameLst>
                                      </p:cBhvr>
                                      <p:to>
                                        <p:strVal val="visible"/>
                                      </p:to>
                                    </p:set>
                                    <p:animEffect transition="in" filter="fade">
                                      <p:cBhvr>
                                        <p:cTn id="33" dur="500"/>
                                        <p:tgtEl>
                                          <p:spTgt spid="13">
                                            <p:txEl>
                                              <p:pRg st="4" end="4"/>
                                            </p:txEl>
                                          </p:spTgt>
                                        </p:tgtEl>
                                      </p:cBhvr>
                                    </p:animEffect>
                                  </p:childTnLst>
                                </p:cTn>
                              </p:par>
                              <p:par>
                                <p:cTn id="34" presetID="10" presetClass="exit" presetSubtype="0" fill="hold" grpId="0" nodeType="withEffect">
                                  <p:stCondLst>
                                    <p:cond delay="0"/>
                                  </p:stCondLst>
                                  <p:childTnLst>
                                    <p:animEffect transition="out" filter="fade">
                                      <p:cBhvr>
                                        <p:cTn id="35" dur="500"/>
                                        <p:tgtEl>
                                          <p:spTgt spid="5">
                                            <p:txEl>
                                              <p:pRg st="4" end="4"/>
                                            </p:txEl>
                                          </p:spTgt>
                                        </p:tgtEl>
                                      </p:cBhvr>
                                    </p:animEffect>
                                    <p:set>
                                      <p:cBhvr>
                                        <p:cTn id="36" dur="1" fill="hold">
                                          <p:stCondLst>
                                            <p:cond delay="499"/>
                                          </p:stCondLst>
                                        </p:cTn>
                                        <p:tgtEl>
                                          <p:spTgt spid="5">
                                            <p:txEl>
                                              <p:pRg st="4" end="4"/>
                                            </p:txEl>
                                          </p:spTgt>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3">
                                            <p:txEl>
                                              <p:pRg st="5" end="5"/>
                                            </p:txEl>
                                          </p:spTgt>
                                        </p:tgtEl>
                                        <p:attrNameLst>
                                          <p:attrName>style.visibility</p:attrName>
                                        </p:attrNameLst>
                                      </p:cBhvr>
                                      <p:to>
                                        <p:strVal val="visible"/>
                                      </p:to>
                                    </p:set>
                                    <p:animEffect transition="in" filter="fade">
                                      <p:cBhvr>
                                        <p:cTn id="41" dur="500"/>
                                        <p:tgtEl>
                                          <p:spTgt spid="13">
                                            <p:txEl>
                                              <p:pRg st="5" end="5"/>
                                            </p:txEl>
                                          </p:spTgt>
                                        </p:tgtEl>
                                      </p:cBhvr>
                                    </p:animEffect>
                                  </p:childTnLst>
                                </p:cTn>
                              </p:par>
                              <p:par>
                                <p:cTn id="42" presetID="10" presetClass="exit" presetSubtype="0" fill="hold" grpId="0" nodeType="withEffect">
                                  <p:stCondLst>
                                    <p:cond delay="0"/>
                                  </p:stCondLst>
                                  <p:childTnLst>
                                    <p:animEffect transition="out" filter="fade">
                                      <p:cBhvr>
                                        <p:cTn id="43" dur="500"/>
                                        <p:tgtEl>
                                          <p:spTgt spid="5">
                                            <p:txEl>
                                              <p:pRg st="5" end="5"/>
                                            </p:txEl>
                                          </p:spTgt>
                                        </p:tgtEl>
                                      </p:cBhvr>
                                    </p:animEffect>
                                    <p:set>
                                      <p:cBhvr>
                                        <p:cTn id="44" dur="1" fill="hold">
                                          <p:stCondLst>
                                            <p:cond delay="499"/>
                                          </p:stCondLst>
                                        </p:cTn>
                                        <p:tgtEl>
                                          <p:spTgt spid="5">
                                            <p:txEl>
                                              <p:pRg st="5" end="5"/>
                                            </p:txEl>
                                          </p:spTgt>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3">
                                            <p:txEl>
                                              <p:pRg st="6" end="6"/>
                                            </p:txEl>
                                          </p:spTgt>
                                        </p:tgtEl>
                                        <p:attrNameLst>
                                          <p:attrName>style.visibility</p:attrName>
                                        </p:attrNameLst>
                                      </p:cBhvr>
                                      <p:to>
                                        <p:strVal val="visible"/>
                                      </p:to>
                                    </p:set>
                                    <p:animEffect transition="in" filter="fade">
                                      <p:cBhvr>
                                        <p:cTn id="49" dur="500"/>
                                        <p:tgtEl>
                                          <p:spTgt spid="13">
                                            <p:txEl>
                                              <p:pRg st="6" end="6"/>
                                            </p:txEl>
                                          </p:spTgt>
                                        </p:tgtEl>
                                      </p:cBhvr>
                                    </p:animEffect>
                                  </p:childTnLst>
                                </p:cTn>
                              </p:par>
                              <p:par>
                                <p:cTn id="50" presetID="10" presetClass="exit" presetSubtype="0" fill="hold" grpId="0" nodeType="withEffect">
                                  <p:stCondLst>
                                    <p:cond delay="0"/>
                                  </p:stCondLst>
                                  <p:childTnLst>
                                    <p:animEffect transition="out" filter="fade">
                                      <p:cBhvr>
                                        <p:cTn id="51" dur="500"/>
                                        <p:tgtEl>
                                          <p:spTgt spid="5">
                                            <p:txEl>
                                              <p:pRg st="6" end="6"/>
                                            </p:txEl>
                                          </p:spTgt>
                                        </p:tgtEl>
                                      </p:cBhvr>
                                    </p:animEffect>
                                    <p:set>
                                      <p:cBhvr>
                                        <p:cTn id="52" dur="1" fill="hold">
                                          <p:stCondLst>
                                            <p:cond delay="499"/>
                                          </p:stCondLst>
                                        </p:cTn>
                                        <p:tgtEl>
                                          <p:spTgt spid="5">
                                            <p:txEl>
                                              <p:pRg st="6" end="6"/>
                                            </p:txEl>
                                          </p:spTgt>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
                                            <p:txEl>
                                              <p:pRg st="7" end="7"/>
                                            </p:txEl>
                                          </p:spTgt>
                                        </p:tgtEl>
                                        <p:attrNameLst>
                                          <p:attrName>style.visibility</p:attrName>
                                        </p:attrNameLst>
                                      </p:cBhvr>
                                      <p:to>
                                        <p:strVal val="visible"/>
                                      </p:to>
                                    </p:set>
                                    <p:animEffect transition="in" filter="fade">
                                      <p:cBhvr>
                                        <p:cTn id="57" dur="500"/>
                                        <p:tgtEl>
                                          <p:spTgt spid="13">
                                            <p:txEl>
                                              <p:pRg st="7" end="7"/>
                                            </p:txEl>
                                          </p:spTgt>
                                        </p:tgtEl>
                                      </p:cBhvr>
                                    </p:animEffect>
                                  </p:childTnLst>
                                </p:cTn>
                              </p:par>
                              <p:par>
                                <p:cTn id="58" presetID="10" presetClass="exit" presetSubtype="0" fill="hold" grpId="0" nodeType="withEffect">
                                  <p:stCondLst>
                                    <p:cond delay="0"/>
                                  </p:stCondLst>
                                  <p:childTnLst>
                                    <p:animEffect transition="out" filter="fade">
                                      <p:cBhvr>
                                        <p:cTn id="59" dur="500"/>
                                        <p:tgtEl>
                                          <p:spTgt spid="5">
                                            <p:txEl>
                                              <p:pRg st="7" end="7"/>
                                            </p:txEl>
                                          </p:spTgt>
                                        </p:tgtEl>
                                      </p:cBhvr>
                                    </p:animEffect>
                                    <p:set>
                                      <p:cBhvr>
                                        <p:cTn id="60" dur="1" fill="hold">
                                          <p:stCondLst>
                                            <p:cond delay="499"/>
                                          </p:stCondLst>
                                        </p:cTn>
                                        <p:tgtEl>
                                          <p:spTgt spid="5">
                                            <p:txEl>
                                              <p:pRg st="7" end="7"/>
                                            </p:txEl>
                                          </p:spTgt>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3">
                                            <p:txEl>
                                              <p:pRg st="8" end="8"/>
                                            </p:txEl>
                                          </p:spTgt>
                                        </p:tgtEl>
                                        <p:attrNameLst>
                                          <p:attrName>style.visibility</p:attrName>
                                        </p:attrNameLst>
                                      </p:cBhvr>
                                      <p:to>
                                        <p:strVal val="visible"/>
                                      </p:to>
                                    </p:set>
                                    <p:animEffect transition="in" filter="fade">
                                      <p:cBhvr>
                                        <p:cTn id="65" dur="500"/>
                                        <p:tgtEl>
                                          <p:spTgt spid="13">
                                            <p:txEl>
                                              <p:pRg st="8" end="8"/>
                                            </p:txEl>
                                          </p:spTgt>
                                        </p:tgtEl>
                                      </p:cBhvr>
                                    </p:animEffect>
                                  </p:childTnLst>
                                </p:cTn>
                              </p:par>
                              <p:par>
                                <p:cTn id="66" presetID="10" presetClass="exit" presetSubtype="0" fill="hold" grpId="0" nodeType="withEffect">
                                  <p:stCondLst>
                                    <p:cond delay="0"/>
                                  </p:stCondLst>
                                  <p:childTnLst>
                                    <p:animEffect transition="out" filter="fade">
                                      <p:cBhvr>
                                        <p:cTn id="67" dur="500"/>
                                        <p:tgtEl>
                                          <p:spTgt spid="5">
                                            <p:txEl>
                                              <p:pRg st="8" end="8"/>
                                            </p:txEl>
                                          </p:spTgt>
                                        </p:tgtEl>
                                      </p:cBhvr>
                                    </p:animEffect>
                                    <p:set>
                                      <p:cBhvr>
                                        <p:cTn id="68" dur="1" fill="hold">
                                          <p:stCondLst>
                                            <p:cond delay="499"/>
                                          </p:stCondLst>
                                        </p:cTn>
                                        <p:tgtEl>
                                          <p:spTgt spid="5">
                                            <p:txEl>
                                              <p:pRg st="8" end="8"/>
                                            </p:txEl>
                                          </p:spTgt>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3">
                                            <p:txEl>
                                              <p:pRg st="9" end="9"/>
                                            </p:txEl>
                                          </p:spTgt>
                                        </p:tgtEl>
                                        <p:attrNameLst>
                                          <p:attrName>style.visibility</p:attrName>
                                        </p:attrNameLst>
                                      </p:cBhvr>
                                      <p:to>
                                        <p:strVal val="visible"/>
                                      </p:to>
                                    </p:set>
                                    <p:animEffect transition="in" filter="fade">
                                      <p:cBhvr>
                                        <p:cTn id="73" dur="500"/>
                                        <p:tgtEl>
                                          <p:spTgt spid="1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2"/>
      <p:bldP spid="13" grpId="0" uiExpand="1"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B7811F-DC4B-4C1A-A4BF-663D822FFEFF}"/>
              </a:ext>
            </a:extLst>
          </p:cNvPr>
          <p:cNvSpPr>
            <a:spLocks noGrp="1"/>
          </p:cNvSpPr>
          <p:nvPr>
            <p:ph type="title"/>
          </p:nvPr>
        </p:nvSpPr>
        <p:spPr/>
        <p:txBody>
          <a:bodyPr/>
          <a:lstStyle/>
          <a:p>
            <a:r>
              <a:rPr lang="sv-SE" dirty="0"/>
              <a:t>Rom 11: Gud känner sina trogna</a:t>
            </a:r>
            <a:endParaRPr lang="LID4096" dirty="0"/>
          </a:p>
        </p:txBody>
      </p:sp>
      <p:sp>
        <p:nvSpPr>
          <p:cNvPr id="9" name="textruta 8">
            <a:extLst>
              <a:ext uri="{FF2B5EF4-FFF2-40B4-BE49-F238E27FC236}">
                <a16:creationId xmlns:a16="http://schemas.microsoft.com/office/drawing/2014/main" id="{02B561B1-9C13-4405-BE63-2360C0504F2C}"/>
              </a:ext>
            </a:extLst>
          </p:cNvPr>
          <p:cNvSpPr txBox="1"/>
          <p:nvPr/>
        </p:nvSpPr>
        <p:spPr>
          <a:xfrm>
            <a:off x="0" y="840129"/>
            <a:ext cx="12192000" cy="4093428"/>
          </a:xfrm>
          <a:prstGeom prst="rect">
            <a:avLst/>
          </a:prstGeom>
          <a:noFill/>
        </p:spPr>
        <p:txBody>
          <a:bodyPr wrap="square" lIns="180000">
            <a:spAutoFit/>
          </a:bodyPr>
          <a:lstStyle/>
          <a:p>
            <a:pPr algn="l">
              <a:spcBef>
                <a:spcPts val="1200"/>
              </a:spcBef>
            </a:pPr>
            <a:r>
              <a:rPr lang="sv-SE" sz="2000" b="0" i="0" dirty="0">
                <a:solidFill>
                  <a:srgbClr val="C00000"/>
                </a:solidFill>
                <a:effectLst/>
              </a:rPr>
              <a:t>Gud har inte förkastat sitt folk som han </a:t>
            </a:r>
            <a:r>
              <a:rPr lang="sv-SE" sz="2000" b="0" i="1" u="sng" dirty="0">
                <a:solidFill>
                  <a:srgbClr val="C00000"/>
                </a:solidFill>
                <a:effectLst/>
              </a:rPr>
              <a:t>en gång har erkänt som sitt</a:t>
            </a:r>
            <a:r>
              <a:rPr lang="sv-SE" sz="2000" b="1" i="1" dirty="0">
                <a:solidFill>
                  <a:schemeClr val="bg1"/>
                </a:solidFill>
                <a:effectLst/>
              </a:rPr>
              <a:t> </a:t>
            </a:r>
            <a:r>
              <a:rPr lang="sv-SE" sz="2000" b="0" i="1" u="sng" dirty="0">
                <a:solidFill>
                  <a:schemeClr val="bg1"/>
                </a:solidFill>
                <a:effectLst/>
              </a:rPr>
              <a:t>tidigare kände</a:t>
            </a:r>
            <a:r>
              <a:rPr lang="sv-SE" sz="2000" b="0" i="0" dirty="0">
                <a:solidFill>
                  <a:schemeClr val="bg1"/>
                </a:solidFill>
                <a:effectLst/>
              </a:rPr>
              <a:t>.</a:t>
            </a:r>
            <a:br>
              <a:rPr lang="sv-SE" sz="2000" b="0" i="0" dirty="0">
                <a:solidFill>
                  <a:schemeClr val="bg1"/>
                </a:solidFill>
                <a:effectLst/>
              </a:rPr>
            </a:br>
            <a:r>
              <a:rPr lang="sv-SE" sz="2000" b="0" i="0" dirty="0">
                <a:solidFill>
                  <a:schemeClr val="bg1"/>
                </a:solidFill>
                <a:effectLst/>
              </a:rPr>
              <a:t>”Tidigare” refererar till Paulus läsare, och betyder inte att Gud kände männen innan de existerade.</a:t>
            </a:r>
          </a:p>
          <a:p>
            <a:pPr algn="l">
              <a:spcBef>
                <a:spcPts val="1200"/>
              </a:spcBef>
            </a:pPr>
            <a:r>
              <a:rPr lang="sv-SE" sz="2000" b="0" i="0" dirty="0">
                <a:solidFill>
                  <a:srgbClr val="C00000"/>
                </a:solidFill>
                <a:effectLst/>
              </a:rPr>
              <a:t>Eller vet ni inte vad Skriften säger</a:t>
            </a:r>
            <a:r>
              <a:rPr lang="sv-SE" sz="2000" b="0" i="0" dirty="0">
                <a:solidFill>
                  <a:schemeClr val="bg1"/>
                </a:solidFill>
                <a:effectLst/>
              </a:rPr>
              <a:t> [Paulus exemplifierar nu med sådana som Gud ”tidigare kände”]…</a:t>
            </a:r>
          </a:p>
          <a:p>
            <a:pPr algn="l">
              <a:spcBef>
                <a:spcPts val="1200"/>
              </a:spcBef>
            </a:pPr>
            <a:r>
              <a:rPr lang="sv-SE" sz="2000" b="0" i="0" dirty="0">
                <a:solidFill>
                  <a:srgbClr val="C00000"/>
                </a:solidFill>
                <a:effectLst/>
              </a:rPr>
              <a:t>Jag har lämnat kvar åt mig sjutusen man som inte har böjt knä för Baal.</a:t>
            </a:r>
            <a:br>
              <a:rPr lang="sv-SE" sz="2000" dirty="0">
                <a:solidFill>
                  <a:srgbClr val="C00000"/>
                </a:solidFill>
              </a:rPr>
            </a:br>
            <a:r>
              <a:rPr lang="sv-SE" sz="2000" b="0" i="0" dirty="0">
                <a:solidFill>
                  <a:schemeClr val="bg1"/>
                </a:solidFill>
                <a:effectLst/>
              </a:rPr>
              <a:t>Det är alltså männens </a:t>
            </a:r>
            <a:r>
              <a:rPr lang="sv-SE" sz="2000" b="0" i="1" u="sng" dirty="0">
                <a:solidFill>
                  <a:schemeClr val="bg1"/>
                </a:solidFill>
                <a:effectLst/>
              </a:rPr>
              <a:t>eget val</a:t>
            </a:r>
            <a:r>
              <a:rPr lang="sv-SE" sz="2000" b="0" i="0" dirty="0">
                <a:solidFill>
                  <a:schemeClr val="bg1"/>
                </a:solidFill>
                <a:effectLst/>
              </a:rPr>
              <a:t> som gjort att Gud ”tidigare känt” dem.</a:t>
            </a:r>
          </a:p>
          <a:p>
            <a:pPr marL="5291138" algn="l">
              <a:spcBef>
                <a:spcPts val="1200"/>
              </a:spcBef>
            </a:pPr>
            <a:r>
              <a:rPr lang="sv-SE" sz="2000" b="0" i="1" u="sng" dirty="0">
                <a:solidFill>
                  <a:srgbClr val="C00000"/>
                </a:solidFill>
                <a:effectLst/>
              </a:rPr>
              <a:t>På samma sätt</a:t>
            </a:r>
            <a:r>
              <a:rPr lang="sv-SE" sz="2000" b="0" i="0" dirty="0">
                <a:solidFill>
                  <a:schemeClr val="bg1"/>
                </a:solidFill>
                <a:effectLst/>
              </a:rPr>
              <a:t> [dvs andra som Gud känt förut]</a:t>
            </a:r>
            <a:br>
              <a:rPr lang="sv-SE" sz="2000" b="0" i="0" dirty="0">
                <a:solidFill>
                  <a:schemeClr val="bg1"/>
                </a:solidFill>
                <a:effectLst/>
              </a:rPr>
            </a:br>
            <a:r>
              <a:rPr lang="sv-SE" sz="2000" b="0" i="0" dirty="0">
                <a:solidFill>
                  <a:srgbClr val="C00000"/>
                </a:solidFill>
                <a:effectLst/>
              </a:rPr>
              <a:t>finns också nu i denna tid en rest </a:t>
            </a:r>
            <a:r>
              <a:rPr lang="sv-SE" sz="2000" b="0" i="1" u="sng" dirty="0">
                <a:solidFill>
                  <a:srgbClr val="C00000"/>
                </a:solidFill>
                <a:effectLst/>
              </a:rPr>
              <a:t>som Gud har </a:t>
            </a:r>
            <a:r>
              <a:rPr lang="sv-SE" sz="2000" b="1" i="1" u="sng" dirty="0">
                <a:solidFill>
                  <a:srgbClr val="C00000"/>
                </a:solidFill>
                <a:effectLst/>
              </a:rPr>
              <a:t>utvalt</a:t>
            </a:r>
            <a:r>
              <a:rPr lang="sv-SE" sz="2000" i="1" u="sng" dirty="0">
                <a:solidFill>
                  <a:srgbClr val="C00000"/>
                </a:solidFill>
                <a:effectLst/>
              </a:rPr>
              <a:t> av nåd</a:t>
            </a:r>
            <a:r>
              <a:rPr lang="sv-SE" sz="2000" b="0" dirty="0">
                <a:solidFill>
                  <a:srgbClr val="C00000"/>
                </a:solidFill>
                <a:effectLst/>
              </a:rPr>
              <a:t> </a:t>
            </a:r>
            <a:r>
              <a:rPr lang="sv-SE" sz="2000" i="1" u="sng" dirty="0">
                <a:solidFill>
                  <a:schemeClr val="bg1"/>
                </a:solidFill>
                <a:effectLst/>
              </a:rPr>
              <a:t>genom nådens </a:t>
            </a:r>
            <a:r>
              <a:rPr lang="sv-SE" sz="2000" b="1" i="1" u="sng" dirty="0">
                <a:solidFill>
                  <a:schemeClr val="bg1"/>
                </a:solidFill>
                <a:effectLst/>
              </a:rPr>
              <a:t>utväljande</a:t>
            </a:r>
            <a:r>
              <a:rPr lang="sv-SE" sz="2000" b="0" i="0" dirty="0">
                <a:solidFill>
                  <a:schemeClr val="bg1"/>
                </a:solidFill>
                <a:effectLst/>
              </a:rPr>
              <a:t>.</a:t>
            </a:r>
          </a:p>
          <a:p>
            <a:pPr marL="5291138" algn="l">
              <a:spcBef>
                <a:spcPts val="1200"/>
              </a:spcBef>
            </a:pPr>
            <a:r>
              <a:rPr lang="sv-SE" sz="2000" b="0" i="0" dirty="0">
                <a:solidFill>
                  <a:srgbClr val="C00000"/>
                </a:solidFill>
                <a:effectLst/>
              </a:rPr>
              <a:t>Men är det av nåd, så är det inte av gärningar.</a:t>
            </a:r>
            <a:br>
              <a:rPr lang="sv-SE" sz="2000" b="0" i="0" dirty="0">
                <a:solidFill>
                  <a:srgbClr val="C00000"/>
                </a:solidFill>
                <a:effectLst/>
              </a:rPr>
            </a:br>
            <a:r>
              <a:rPr lang="sv-SE" sz="2000" b="0" i="0" dirty="0">
                <a:solidFill>
                  <a:schemeClr val="bg1"/>
                </a:solidFill>
                <a:effectLst/>
              </a:rPr>
              <a:t>Det är kontrasten nåd/gärningar som är poängen, inte utkorelse/fri vilja (Rom 11:2-5)</a:t>
            </a:r>
          </a:p>
        </p:txBody>
      </p:sp>
      <p:sp>
        <p:nvSpPr>
          <p:cNvPr id="11" name="textruta 10">
            <a:extLst>
              <a:ext uri="{FF2B5EF4-FFF2-40B4-BE49-F238E27FC236}">
                <a16:creationId xmlns:a16="http://schemas.microsoft.com/office/drawing/2014/main" id="{7338ACA4-CEE8-4915-918B-83A27AD324B5}"/>
              </a:ext>
            </a:extLst>
          </p:cNvPr>
          <p:cNvSpPr txBox="1"/>
          <p:nvPr/>
        </p:nvSpPr>
        <p:spPr>
          <a:xfrm>
            <a:off x="0" y="840129"/>
            <a:ext cx="11841480" cy="4093428"/>
          </a:xfrm>
          <a:prstGeom prst="rect">
            <a:avLst/>
          </a:prstGeom>
          <a:noFill/>
        </p:spPr>
        <p:txBody>
          <a:bodyPr wrap="square" lIns="180000">
            <a:spAutoFit/>
          </a:bodyPr>
          <a:lstStyle/>
          <a:p>
            <a:pPr algn="l">
              <a:spcBef>
                <a:spcPts val="1200"/>
              </a:spcBef>
            </a:pPr>
            <a:r>
              <a:rPr lang="sv-SE" sz="2000" b="0" i="0" dirty="0">
                <a:solidFill>
                  <a:srgbClr val="C00000"/>
                </a:solidFill>
                <a:effectLst/>
              </a:rPr>
              <a:t>Gud har inte förkastat sitt folk som han </a:t>
            </a:r>
            <a:r>
              <a:rPr lang="sv-SE" sz="2000" b="0" i="1" u="sng" strike="sngStrike" dirty="0">
                <a:solidFill>
                  <a:srgbClr val="C00000"/>
                </a:solidFill>
                <a:effectLst/>
              </a:rPr>
              <a:t>en gång har erkänt som sitt</a:t>
            </a:r>
            <a:r>
              <a:rPr lang="sv-SE" sz="2000" b="1" i="1" dirty="0">
                <a:solidFill>
                  <a:srgbClr val="C00000"/>
                </a:solidFill>
                <a:effectLst/>
              </a:rPr>
              <a:t> </a:t>
            </a:r>
            <a:r>
              <a:rPr lang="sv-SE" sz="2000" b="0" i="1" u="sng" dirty="0">
                <a:solidFill>
                  <a:srgbClr val="C00000"/>
                </a:solidFill>
                <a:effectLst/>
              </a:rPr>
              <a:t>tidigare kände</a:t>
            </a:r>
            <a:r>
              <a:rPr lang="sv-SE" sz="2000" b="0" i="0" dirty="0">
                <a:solidFill>
                  <a:srgbClr val="C00000"/>
                </a:solidFill>
                <a:effectLst/>
              </a:rPr>
              <a:t>.</a:t>
            </a:r>
            <a:br>
              <a:rPr lang="sv-SE" sz="2000" b="0" i="0" dirty="0">
                <a:solidFill>
                  <a:srgbClr val="C00000"/>
                </a:solidFill>
                <a:effectLst/>
              </a:rPr>
            </a:br>
            <a:r>
              <a:rPr lang="sv-SE" sz="2000" b="0" i="0" dirty="0">
                <a:effectLst/>
              </a:rPr>
              <a:t>”Tidigare” </a:t>
            </a:r>
            <a:r>
              <a:rPr lang="sv-SE" sz="2000" dirty="0"/>
              <a:t>relaterar</a:t>
            </a:r>
            <a:r>
              <a:rPr lang="sv-SE" sz="2000" b="0" i="0" dirty="0">
                <a:effectLst/>
              </a:rPr>
              <a:t> till Paulus läsare, och betyder inte att Gud kände personerna innan de föddes.</a:t>
            </a:r>
          </a:p>
          <a:p>
            <a:pPr algn="l">
              <a:spcBef>
                <a:spcPts val="1200"/>
              </a:spcBef>
            </a:pPr>
            <a:r>
              <a:rPr lang="sv-SE" sz="2000" b="0" i="0" dirty="0">
                <a:solidFill>
                  <a:srgbClr val="C00000"/>
                </a:solidFill>
                <a:effectLst/>
              </a:rPr>
              <a:t>Eller vet ni inte vad Skriften säger </a:t>
            </a:r>
            <a:r>
              <a:rPr lang="sv-SE" sz="2000" b="0" i="0" dirty="0">
                <a:effectLst/>
              </a:rPr>
              <a:t>[Paulus exemplifierar nu med sådana som Gud ”tidigare kände”]</a:t>
            </a:r>
            <a:r>
              <a:rPr lang="sv-SE" sz="2000" b="0" i="0" dirty="0">
                <a:solidFill>
                  <a:srgbClr val="C00000"/>
                </a:solidFill>
                <a:effectLst/>
              </a:rPr>
              <a:t>…</a:t>
            </a:r>
          </a:p>
          <a:p>
            <a:pPr algn="l">
              <a:spcBef>
                <a:spcPts val="1200"/>
              </a:spcBef>
            </a:pPr>
            <a:r>
              <a:rPr lang="sv-SE" sz="2000" b="0" i="0" dirty="0">
                <a:solidFill>
                  <a:srgbClr val="C00000"/>
                </a:solidFill>
                <a:effectLst/>
              </a:rPr>
              <a:t>Jag har lämnat kvar åt mig sjutusen man som inte har böjt knä för Baal.</a:t>
            </a:r>
            <a:br>
              <a:rPr lang="sv-SE" sz="2000" dirty="0">
                <a:solidFill>
                  <a:srgbClr val="C00000"/>
                </a:solidFill>
              </a:rPr>
            </a:br>
            <a:r>
              <a:rPr lang="sv-SE" sz="2000" b="0" i="0" dirty="0">
                <a:effectLst/>
              </a:rPr>
              <a:t>Det är alltså männens </a:t>
            </a:r>
            <a:r>
              <a:rPr lang="sv-SE" sz="2000" b="0" i="1" u="sng" dirty="0">
                <a:effectLst/>
              </a:rPr>
              <a:t>eget val</a:t>
            </a:r>
            <a:r>
              <a:rPr lang="sv-SE" sz="2000" b="0" i="0" dirty="0">
                <a:effectLst/>
              </a:rPr>
              <a:t> som gjort att Gud ”tidigare känt” dem.</a:t>
            </a:r>
          </a:p>
          <a:p>
            <a:pPr marL="5291138">
              <a:spcBef>
                <a:spcPts val="1200"/>
              </a:spcBef>
            </a:pPr>
            <a:r>
              <a:rPr lang="sv-SE" sz="2000" b="0" i="1" u="sng" dirty="0">
                <a:solidFill>
                  <a:srgbClr val="C00000"/>
                </a:solidFill>
                <a:effectLst/>
              </a:rPr>
              <a:t>På samma sätt</a:t>
            </a:r>
            <a:r>
              <a:rPr lang="sv-SE" sz="2000" b="0" i="0" dirty="0">
                <a:solidFill>
                  <a:srgbClr val="C00000"/>
                </a:solidFill>
                <a:effectLst/>
              </a:rPr>
              <a:t> </a:t>
            </a:r>
            <a:r>
              <a:rPr lang="sv-SE" sz="2000" b="0" i="0" dirty="0">
                <a:effectLst/>
              </a:rPr>
              <a:t>[</a:t>
            </a:r>
            <a:r>
              <a:rPr lang="sv-SE" sz="2000" dirty="0"/>
              <a:t>som dem Gud tidigare kände]</a:t>
            </a:r>
            <a:br>
              <a:rPr lang="sv-SE" sz="2000" dirty="0"/>
            </a:br>
            <a:r>
              <a:rPr lang="sv-SE" sz="2000" dirty="0">
                <a:solidFill>
                  <a:srgbClr val="C00000"/>
                </a:solidFill>
              </a:rPr>
              <a:t>finns också nu i denna tid en rest </a:t>
            </a:r>
            <a:r>
              <a:rPr lang="sv-SE" sz="2000" i="1" u="sng" strike="sngStrike" dirty="0">
                <a:solidFill>
                  <a:srgbClr val="C00000"/>
                </a:solidFill>
              </a:rPr>
              <a:t>som Gud har </a:t>
            </a:r>
            <a:r>
              <a:rPr lang="sv-SE" sz="2000" b="1" i="1" u="sng" strike="sngStrike" dirty="0">
                <a:solidFill>
                  <a:srgbClr val="C00000"/>
                </a:solidFill>
              </a:rPr>
              <a:t>utvalt</a:t>
            </a:r>
            <a:r>
              <a:rPr lang="sv-SE" sz="2000" i="1" u="sng" strike="sngStrike" dirty="0">
                <a:solidFill>
                  <a:srgbClr val="C00000"/>
                </a:solidFill>
              </a:rPr>
              <a:t> av nåd</a:t>
            </a:r>
            <a:r>
              <a:rPr lang="sv-SE" sz="2000" dirty="0">
                <a:solidFill>
                  <a:srgbClr val="C00000"/>
                </a:solidFill>
              </a:rPr>
              <a:t> </a:t>
            </a:r>
            <a:r>
              <a:rPr lang="sv-SE" sz="2000" i="1" u="sng" dirty="0">
                <a:solidFill>
                  <a:srgbClr val="C00000"/>
                </a:solidFill>
              </a:rPr>
              <a:t>genom nådens </a:t>
            </a:r>
            <a:r>
              <a:rPr lang="sv-SE" sz="2000" b="1" i="1" u="sng" dirty="0">
                <a:solidFill>
                  <a:srgbClr val="C00000"/>
                </a:solidFill>
              </a:rPr>
              <a:t>utväljande</a:t>
            </a:r>
            <a:r>
              <a:rPr lang="sv-SE" sz="2000" dirty="0">
                <a:solidFill>
                  <a:srgbClr val="C00000"/>
                </a:solidFill>
              </a:rPr>
              <a:t>.</a:t>
            </a:r>
          </a:p>
          <a:p>
            <a:pPr marL="5291138">
              <a:spcBef>
                <a:spcPts val="1200"/>
              </a:spcBef>
            </a:pPr>
            <a:r>
              <a:rPr lang="sv-SE" sz="2000" dirty="0">
                <a:solidFill>
                  <a:srgbClr val="C00000"/>
                </a:solidFill>
              </a:rPr>
              <a:t>Men är det av nåd, så är det inte av gärningar.</a:t>
            </a:r>
            <a:r>
              <a:rPr lang="sv-SE" sz="1600" dirty="0"/>
              <a:t> (Rom 11:2-5)</a:t>
            </a:r>
            <a:br>
              <a:rPr lang="sv-SE" sz="2000" dirty="0">
                <a:solidFill>
                  <a:srgbClr val="C00000"/>
                </a:solidFill>
              </a:rPr>
            </a:br>
            <a:r>
              <a:rPr lang="sv-SE" sz="2000" dirty="0"/>
              <a:t>Det är kontrasten </a:t>
            </a:r>
            <a:r>
              <a:rPr lang="sv-SE" sz="2000" i="1" u="sng" dirty="0"/>
              <a:t>nåd/gärningar</a:t>
            </a:r>
            <a:r>
              <a:rPr lang="sv-SE" sz="2000" dirty="0"/>
              <a:t> som är p</a:t>
            </a:r>
            <a:r>
              <a:rPr lang="sv-SE" sz="2000" b="0" i="0" dirty="0">
                <a:effectLst/>
              </a:rPr>
              <a:t>oängen, </a:t>
            </a:r>
            <a:br>
              <a:rPr lang="sv-SE" sz="2000" b="0" i="0" dirty="0">
                <a:effectLst/>
              </a:rPr>
            </a:br>
            <a:r>
              <a:rPr lang="sv-SE" sz="2000" b="0" i="0" dirty="0">
                <a:effectLst/>
              </a:rPr>
              <a:t>inte </a:t>
            </a:r>
            <a:r>
              <a:rPr lang="sv-SE" sz="2000" b="0" i="1" u="sng" dirty="0">
                <a:effectLst/>
              </a:rPr>
              <a:t>utkorelse/fri vilja</a:t>
            </a:r>
            <a:r>
              <a:rPr lang="sv-SE" sz="2000" b="0" dirty="0">
                <a:effectLst/>
              </a:rPr>
              <a:t>.</a:t>
            </a:r>
            <a:endParaRPr lang="sv-SE" sz="2000" b="0" dirty="0">
              <a:solidFill>
                <a:srgbClr val="000000"/>
              </a:solidFill>
              <a:effectLst/>
            </a:endParaRPr>
          </a:p>
        </p:txBody>
      </p:sp>
      <p:pic>
        <p:nvPicPr>
          <p:cNvPr id="1026" name="Picture 2" descr="1/10/16 - Shepherds, Shepherding, and the Great Shepherd of the Sheep -  Springs of Grace Bible Church">
            <a:extLst>
              <a:ext uri="{FF2B5EF4-FFF2-40B4-BE49-F238E27FC236}">
                <a16:creationId xmlns:a16="http://schemas.microsoft.com/office/drawing/2014/main" id="{0127D482-CF6B-462A-93FC-699E60891A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2916937"/>
            <a:ext cx="5254748" cy="394106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082393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xit" presetSubtype="0" fill="hold" grpId="0" nodeType="withEffect">
                                  <p:stCondLst>
                                    <p:cond delay="0"/>
                                  </p:stCondLst>
                                  <p:childTnLst>
                                    <p:animEffect transition="out" filter="fade">
                                      <p:cBhvr>
                                        <p:cTn id="9" dur="500"/>
                                        <p:tgtEl>
                                          <p:spTgt spid="9">
                                            <p:txEl>
                                              <p:pRg st="0" end="0"/>
                                            </p:txEl>
                                          </p:spTgt>
                                        </p:tgtEl>
                                      </p:cBhvr>
                                    </p:animEffect>
                                    <p:set>
                                      <p:cBhvr>
                                        <p:cTn id="10" dur="1" fill="hold">
                                          <p:stCondLst>
                                            <p:cond delay="499"/>
                                          </p:stCondLst>
                                        </p:cTn>
                                        <p:tgtEl>
                                          <p:spTgt spid="9">
                                            <p:txEl>
                                              <p:pRg st="0" end="0"/>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fade">
                                      <p:cBhvr>
                                        <p:cTn id="15" dur="500"/>
                                        <p:tgtEl>
                                          <p:spTgt spid="11">
                                            <p:txEl>
                                              <p:pRg st="1" end="1"/>
                                            </p:txEl>
                                          </p:spTgt>
                                        </p:tgtEl>
                                      </p:cBhvr>
                                    </p:animEffect>
                                  </p:childTnLst>
                                </p:cTn>
                              </p:par>
                              <p:par>
                                <p:cTn id="16" presetID="10" presetClass="exit" presetSubtype="0" fill="hold" grpId="0" nodeType="withEffect">
                                  <p:stCondLst>
                                    <p:cond delay="0"/>
                                  </p:stCondLst>
                                  <p:childTnLst>
                                    <p:animEffect transition="out" filter="fade">
                                      <p:cBhvr>
                                        <p:cTn id="17" dur="500"/>
                                        <p:tgtEl>
                                          <p:spTgt spid="9">
                                            <p:txEl>
                                              <p:pRg st="1" end="1"/>
                                            </p:txEl>
                                          </p:spTgt>
                                        </p:tgtEl>
                                      </p:cBhvr>
                                    </p:animEffect>
                                    <p:set>
                                      <p:cBhvr>
                                        <p:cTn id="18" dur="1" fill="hold">
                                          <p:stCondLst>
                                            <p:cond delay="499"/>
                                          </p:stCondLst>
                                        </p:cTn>
                                        <p:tgtEl>
                                          <p:spTgt spid="9">
                                            <p:txEl>
                                              <p:pRg st="1" end="1"/>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animEffect transition="in" filter="fade">
                                      <p:cBhvr>
                                        <p:cTn id="23" dur="500"/>
                                        <p:tgtEl>
                                          <p:spTgt spid="11">
                                            <p:txEl>
                                              <p:pRg st="2" end="2"/>
                                            </p:txEl>
                                          </p:spTgt>
                                        </p:tgtEl>
                                      </p:cBhvr>
                                    </p:animEffect>
                                  </p:childTnLst>
                                </p:cTn>
                              </p:par>
                              <p:par>
                                <p:cTn id="24" presetID="10" presetClass="exit" presetSubtype="0" fill="hold" grpId="0" nodeType="withEffect">
                                  <p:stCondLst>
                                    <p:cond delay="0"/>
                                  </p:stCondLst>
                                  <p:childTnLst>
                                    <p:animEffect transition="out" filter="fade">
                                      <p:cBhvr>
                                        <p:cTn id="25" dur="500"/>
                                        <p:tgtEl>
                                          <p:spTgt spid="9">
                                            <p:txEl>
                                              <p:pRg st="2" end="2"/>
                                            </p:txEl>
                                          </p:spTgt>
                                        </p:tgtEl>
                                      </p:cBhvr>
                                    </p:animEffect>
                                    <p:set>
                                      <p:cBhvr>
                                        <p:cTn id="26" dur="1" fill="hold">
                                          <p:stCondLst>
                                            <p:cond delay="499"/>
                                          </p:stCondLst>
                                        </p:cTn>
                                        <p:tgtEl>
                                          <p:spTgt spid="9">
                                            <p:txEl>
                                              <p:pRg st="2" end="2"/>
                                            </p:txEl>
                                          </p:spTgt>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animEffect transition="in" filter="fade">
                                      <p:cBhvr>
                                        <p:cTn id="31" dur="500"/>
                                        <p:tgtEl>
                                          <p:spTgt spid="11">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txEl>
                                              <p:pRg st="4" end="4"/>
                                            </p:txEl>
                                          </p:spTgt>
                                        </p:tgtEl>
                                        <p:attrNameLst>
                                          <p:attrName>style.visibility</p:attrName>
                                        </p:attrNameLst>
                                      </p:cBhvr>
                                      <p:to>
                                        <p:strVal val="visible"/>
                                      </p:to>
                                    </p:set>
                                    <p:animEffect transition="in" filter="fade">
                                      <p:cBhvr>
                                        <p:cTn id="36" dur="500"/>
                                        <p:tgtEl>
                                          <p:spTgt spid="11">
                                            <p:txEl>
                                              <p:pRg st="4" end="4"/>
                                            </p:txEl>
                                          </p:spTgt>
                                        </p:tgtEl>
                                      </p:cBhvr>
                                    </p:animEffect>
                                  </p:childTnLst>
                                </p:cTn>
                              </p:par>
                              <p:par>
                                <p:cTn id="37" presetID="10" presetClass="exit" presetSubtype="0" fill="hold" grpId="0" nodeType="withEffect">
                                  <p:stCondLst>
                                    <p:cond delay="0"/>
                                  </p:stCondLst>
                                  <p:childTnLst>
                                    <p:animEffect transition="out" filter="fade">
                                      <p:cBhvr>
                                        <p:cTn id="38" dur="500"/>
                                        <p:tgtEl>
                                          <p:spTgt spid="9">
                                            <p:txEl>
                                              <p:pRg st="3" end="3"/>
                                            </p:txEl>
                                          </p:spTgt>
                                        </p:tgtEl>
                                      </p:cBhvr>
                                    </p:animEffect>
                                    <p:set>
                                      <p:cBhvr>
                                        <p:cTn id="39" dur="1" fill="hold">
                                          <p:stCondLst>
                                            <p:cond delay="499"/>
                                          </p:stCondLst>
                                        </p:cTn>
                                        <p:tgtEl>
                                          <p:spTgt spid="9">
                                            <p:txEl>
                                              <p:pRg st="3" end="3"/>
                                            </p:txEl>
                                          </p:spTgt>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500"/>
                                        <p:tgtEl>
                                          <p:spTgt spid="9">
                                            <p:txEl>
                                              <p:pRg st="4" end="4"/>
                                            </p:txEl>
                                          </p:spTgt>
                                        </p:tgtEl>
                                      </p:cBhvr>
                                    </p:animEffect>
                                    <p:set>
                                      <p:cBhvr>
                                        <p:cTn id="42" dur="1" fill="hold">
                                          <p:stCondLst>
                                            <p:cond delay="499"/>
                                          </p:stCondLst>
                                        </p:cTn>
                                        <p:tgtEl>
                                          <p:spTgt spid="9">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2"/>
      <p:bldP spid="11" grpId="0" uiExpand="1"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530AD8-B6DC-48FC-A853-24E3C6684900}"/>
              </a:ext>
            </a:extLst>
          </p:cNvPr>
          <p:cNvSpPr>
            <a:spLocks noGrp="1"/>
          </p:cNvSpPr>
          <p:nvPr>
            <p:ph type="title"/>
          </p:nvPr>
        </p:nvSpPr>
        <p:spPr/>
        <p:txBody>
          <a:bodyPr/>
          <a:lstStyle/>
          <a:p>
            <a:r>
              <a:rPr lang="sv-SE" dirty="0"/>
              <a:t>Utväljandet i Efesierbrevet 1</a:t>
            </a:r>
            <a:endParaRPr lang="LID4096" dirty="0"/>
          </a:p>
        </p:txBody>
      </p:sp>
      <p:sp>
        <p:nvSpPr>
          <p:cNvPr id="4" name="textruta 3">
            <a:extLst>
              <a:ext uri="{FF2B5EF4-FFF2-40B4-BE49-F238E27FC236}">
                <a16:creationId xmlns:a16="http://schemas.microsoft.com/office/drawing/2014/main" id="{99531B1C-B3AA-4425-A5AA-EC3738ECD8C0}"/>
              </a:ext>
            </a:extLst>
          </p:cNvPr>
          <p:cNvSpPr txBox="1"/>
          <p:nvPr/>
        </p:nvSpPr>
        <p:spPr>
          <a:xfrm>
            <a:off x="-2" y="1013030"/>
            <a:ext cx="9709027" cy="5478423"/>
          </a:xfrm>
          <a:prstGeom prst="rect">
            <a:avLst/>
          </a:prstGeom>
          <a:noFill/>
        </p:spPr>
        <p:txBody>
          <a:bodyPr wrap="square" lIns="216000">
            <a:spAutoFit/>
          </a:bodyPr>
          <a:lstStyle/>
          <a:p>
            <a:r>
              <a:rPr lang="sv-SE" sz="2000" dirty="0"/>
              <a:t>Andemeningen är att Gud utkorat </a:t>
            </a:r>
            <a:r>
              <a:rPr lang="sv-SE" sz="2000" b="1" i="1" dirty="0">
                <a:effectLst>
                  <a:outerShdw blurRad="38100" dist="38100" dir="2700000" algn="tl">
                    <a:srgbClr val="000000">
                      <a:alpha val="43137"/>
                    </a:srgbClr>
                  </a:outerShdw>
                </a:effectLst>
              </a:rPr>
              <a:t>judarna</a:t>
            </a:r>
            <a:r>
              <a:rPr lang="sv-SE" sz="2000" dirty="0"/>
              <a:t> </a:t>
            </a:r>
            <a:r>
              <a:rPr lang="sv-SE" sz="2000" i="1" u="sng" dirty="0"/>
              <a:t>som nation</a:t>
            </a:r>
            <a:r>
              <a:rPr lang="sv-SE" sz="2000" dirty="0"/>
              <a:t>: </a:t>
            </a:r>
          </a:p>
          <a:p>
            <a:pPr marL="266700"/>
            <a:r>
              <a:rPr lang="sv-SE" sz="2000" dirty="0">
                <a:solidFill>
                  <a:srgbClr val="C00000"/>
                </a:solidFill>
              </a:rPr>
              <a:t>[Fadern] har </a:t>
            </a:r>
            <a:r>
              <a:rPr lang="sv-SE" sz="2000" b="1" i="1" dirty="0">
                <a:solidFill>
                  <a:srgbClr val="C00000"/>
                </a:solidFill>
              </a:rPr>
              <a:t>utvalt</a:t>
            </a:r>
            <a:r>
              <a:rPr lang="sv-SE" sz="2000" dirty="0">
                <a:solidFill>
                  <a:srgbClr val="C00000"/>
                </a:solidFill>
              </a:rPr>
              <a:t> </a:t>
            </a:r>
            <a:r>
              <a:rPr lang="sv-SE" sz="2000" b="1" i="1" u="sng" dirty="0">
                <a:solidFill>
                  <a:srgbClr val="C00000"/>
                </a:solidFill>
                <a:effectLst>
                  <a:outerShdw blurRad="38100" dist="38100" dir="2700000" algn="tl">
                    <a:srgbClr val="000000">
                      <a:alpha val="43137"/>
                    </a:srgbClr>
                  </a:outerShdw>
                </a:effectLst>
              </a:rPr>
              <a:t>oss</a:t>
            </a:r>
            <a:r>
              <a:rPr lang="sv-SE" sz="2000" b="1" dirty="0">
                <a:solidFill>
                  <a:srgbClr val="C00000"/>
                </a:solidFill>
              </a:rPr>
              <a:t> </a:t>
            </a:r>
            <a:r>
              <a:rPr lang="sv-SE" sz="2000" dirty="0"/>
              <a:t>[</a:t>
            </a:r>
            <a:r>
              <a:rPr lang="sv-SE" sz="2000" b="1" i="1" dirty="0">
                <a:effectLst>
                  <a:outerShdw blurRad="38100" dist="38100" dir="2700000" algn="tl">
                    <a:srgbClr val="000000">
                      <a:alpha val="43137"/>
                    </a:srgbClr>
                  </a:outerShdw>
                </a:effectLst>
              </a:rPr>
              <a:t>judarna</a:t>
            </a:r>
            <a:r>
              <a:rPr lang="sv-SE" sz="2000" dirty="0"/>
              <a:t>]</a:t>
            </a:r>
            <a:r>
              <a:rPr lang="sv-SE" sz="2000" dirty="0">
                <a:solidFill>
                  <a:srgbClr val="C00000"/>
                </a:solidFill>
              </a:rPr>
              <a:t> i [Kristus] före världens </a:t>
            </a:r>
            <a:r>
              <a:rPr lang="sv-SE" sz="2000" i="1" strike="sngStrike" dirty="0">
                <a:solidFill>
                  <a:srgbClr val="C00000"/>
                </a:solidFill>
              </a:rPr>
              <a:t>skapelse</a:t>
            </a:r>
            <a:r>
              <a:rPr lang="sv-SE" sz="2000" i="1" dirty="0">
                <a:solidFill>
                  <a:srgbClr val="C00000"/>
                </a:solidFill>
              </a:rPr>
              <a:t> nedkastande </a:t>
            </a:r>
            <a:r>
              <a:rPr lang="sv-SE" sz="2000" dirty="0">
                <a:solidFill>
                  <a:srgbClr val="C00000"/>
                </a:solidFill>
              </a:rPr>
              <a:t>till </a:t>
            </a:r>
            <a:r>
              <a:rPr lang="sv-SE" sz="2000" b="0" i="0" dirty="0">
                <a:solidFill>
                  <a:srgbClr val="C00000"/>
                </a:solidFill>
                <a:effectLst/>
              </a:rPr>
              <a:t>att vara heliga och fläckfria inför honom. I kärlek har han </a:t>
            </a:r>
            <a:r>
              <a:rPr lang="sv-SE" sz="2000" b="1" i="1" dirty="0">
                <a:solidFill>
                  <a:srgbClr val="C00000"/>
                </a:solidFill>
                <a:effectLst/>
              </a:rPr>
              <a:t>förutbestämt</a:t>
            </a:r>
            <a:r>
              <a:rPr lang="sv-SE" sz="2000" b="0" i="0" dirty="0">
                <a:solidFill>
                  <a:srgbClr val="C00000"/>
                </a:solidFill>
                <a:effectLst/>
              </a:rPr>
              <a:t> </a:t>
            </a:r>
            <a:r>
              <a:rPr lang="sv-SE" sz="2000" b="1" i="1" u="sng" dirty="0">
                <a:solidFill>
                  <a:srgbClr val="C00000"/>
                </a:solidFill>
                <a:effectLst>
                  <a:outerShdw blurRad="38100" dist="38100" dir="2700000" algn="tl">
                    <a:srgbClr val="000000">
                      <a:alpha val="43137"/>
                    </a:srgbClr>
                  </a:outerShdw>
                </a:effectLst>
              </a:rPr>
              <a:t>oss</a:t>
            </a:r>
            <a:r>
              <a:rPr lang="sv-SE" sz="2000" b="0" i="0" dirty="0">
                <a:solidFill>
                  <a:srgbClr val="C00000"/>
                </a:solidFill>
                <a:effectLst/>
              </a:rPr>
              <a:t> </a:t>
            </a:r>
            <a:r>
              <a:rPr lang="sv-SE" sz="2000" dirty="0"/>
              <a:t>[judarna]</a:t>
            </a:r>
            <a:r>
              <a:rPr lang="sv-SE" sz="2000" dirty="0">
                <a:solidFill>
                  <a:srgbClr val="C00000"/>
                </a:solidFill>
              </a:rPr>
              <a:t> </a:t>
            </a:r>
            <a:r>
              <a:rPr lang="sv-SE" sz="2000" b="0" i="0" dirty="0">
                <a:solidFill>
                  <a:srgbClr val="C00000"/>
                </a:solidFill>
                <a:effectLst/>
              </a:rPr>
              <a:t>till barnaskap hos honom genom Jesus Kristus, efter </a:t>
            </a:r>
            <a:r>
              <a:rPr lang="sv-SE" sz="2000" b="1" i="1" dirty="0">
                <a:solidFill>
                  <a:srgbClr val="C00000"/>
                </a:solidFill>
                <a:effectLst/>
              </a:rPr>
              <a:t>sin goda viljas beslut</a:t>
            </a:r>
            <a:r>
              <a:rPr lang="sv-SE" sz="2000" b="0" i="0" dirty="0">
                <a:solidFill>
                  <a:srgbClr val="C00000"/>
                </a:solidFill>
                <a:effectLst/>
              </a:rPr>
              <a:t>… [att] i honom är vi friköpta genom hans blod… Han har låtit oss få veta </a:t>
            </a:r>
            <a:r>
              <a:rPr lang="sv-SE" sz="2000" b="1" i="1" dirty="0">
                <a:solidFill>
                  <a:srgbClr val="C00000"/>
                </a:solidFill>
                <a:effectLst/>
              </a:rPr>
              <a:t>sin viljas</a:t>
            </a:r>
            <a:r>
              <a:rPr lang="sv-SE" sz="2000" b="0" i="0" dirty="0">
                <a:solidFill>
                  <a:srgbClr val="C00000"/>
                </a:solidFill>
                <a:effectLst/>
              </a:rPr>
              <a:t> hemlighet enligt det </a:t>
            </a:r>
            <a:r>
              <a:rPr lang="sv-SE" sz="2000" b="1" i="1" dirty="0">
                <a:solidFill>
                  <a:srgbClr val="C00000"/>
                </a:solidFill>
                <a:effectLst/>
              </a:rPr>
              <a:t>beslut han har fattat</a:t>
            </a:r>
            <a:r>
              <a:rPr lang="sv-SE" sz="2000" b="0" i="0" dirty="0">
                <a:solidFill>
                  <a:srgbClr val="C00000"/>
                </a:solidFill>
                <a:effectLst/>
              </a:rPr>
              <a:t> i Kristus, den plan som skulle genomföras när tiden var inne: att sammanfatta allt i himlen och på jorden i Kristus.</a:t>
            </a:r>
          </a:p>
          <a:p>
            <a:pPr algn="l">
              <a:spcBef>
                <a:spcPts val="1200"/>
              </a:spcBef>
            </a:pPr>
            <a:r>
              <a:rPr lang="sv-SE" sz="2000" dirty="0"/>
              <a:t>Målgruppen för utväljandet smalnas ner till </a:t>
            </a:r>
            <a:r>
              <a:rPr lang="sv-SE" sz="2000" b="1" i="1" dirty="0">
                <a:effectLst>
                  <a:outerShdw blurRad="38100" dist="38100" dir="2700000" algn="tl">
                    <a:srgbClr val="000000">
                      <a:alpha val="43137"/>
                    </a:srgbClr>
                  </a:outerShdw>
                </a:effectLst>
              </a:rPr>
              <a:t>apostlarna</a:t>
            </a:r>
            <a:r>
              <a:rPr lang="sv-SE" sz="2000" dirty="0"/>
              <a:t> som förutbestämdes till den första kristna missionen:</a:t>
            </a:r>
          </a:p>
          <a:p>
            <a:pPr marL="266700" algn="l"/>
            <a:r>
              <a:rPr lang="sv-SE" sz="2000" b="0" i="0" dirty="0">
                <a:solidFill>
                  <a:srgbClr val="C00000"/>
                </a:solidFill>
                <a:effectLst/>
              </a:rPr>
              <a:t>I honom har </a:t>
            </a:r>
            <a:r>
              <a:rPr lang="sv-SE" sz="2000" b="0" dirty="0">
                <a:solidFill>
                  <a:srgbClr val="C00000"/>
                </a:solidFill>
              </a:rPr>
              <a:t>vi</a:t>
            </a:r>
            <a:r>
              <a:rPr lang="sv-SE" sz="2000" b="0" i="0" dirty="0">
                <a:solidFill>
                  <a:srgbClr val="C00000"/>
                </a:solidFill>
                <a:effectLst/>
              </a:rPr>
              <a:t> också fått vårt arv, </a:t>
            </a:r>
            <a:r>
              <a:rPr lang="sv-SE" sz="2000" b="1" i="1" dirty="0">
                <a:solidFill>
                  <a:srgbClr val="C00000"/>
                </a:solidFill>
                <a:effectLst/>
              </a:rPr>
              <a:t>förutbestämda</a:t>
            </a:r>
            <a:r>
              <a:rPr lang="sv-SE" sz="2000" b="0" i="0" dirty="0">
                <a:solidFill>
                  <a:srgbClr val="C00000"/>
                </a:solidFill>
                <a:effectLst/>
              </a:rPr>
              <a:t> till det av honom som utför allt efter </a:t>
            </a:r>
            <a:r>
              <a:rPr lang="sv-SE" sz="2000" b="1" i="1" dirty="0">
                <a:solidFill>
                  <a:srgbClr val="C00000"/>
                </a:solidFill>
                <a:effectLst/>
              </a:rPr>
              <a:t>sin viljas beslut</a:t>
            </a:r>
            <a:r>
              <a:rPr lang="sv-SE" sz="2000" b="0" i="0" dirty="0">
                <a:solidFill>
                  <a:srgbClr val="C00000"/>
                </a:solidFill>
                <a:effectLst/>
              </a:rPr>
              <a:t>, för att </a:t>
            </a:r>
            <a:r>
              <a:rPr lang="sv-SE" sz="2000" b="1" i="1" u="sng" dirty="0">
                <a:solidFill>
                  <a:srgbClr val="C00000"/>
                </a:solidFill>
                <a:effectLst>
                  <a:outerShdw blurRad="38100" dist="38100" dir="2700000" algn="tl">
                    <a:srgbClr val="000000">
                      <a:alpha val="43137"/>
                    </a:srgbClr>
                  </a:outerShdw>
                </a:effectLst>
              </a:rPr>
              <a:t>vi</a:t>
            </a:r>
            <a:r>
              <a:rPr lang="sv-SE" sz="2000" b="0" i="1" u="sng" dirty="0">
                <a:solidFill>
                  <a:srgbClr val="C00000"/>
                </a:solidFill>
                <a:effectLst>
                  <a:outerShdw blurRad="38100" dist="38100" dir="2700000" algn="tl">
                    <a:srgbClr val="000000">
                      <a:alpha val="43137"/>
                    </a:srgbClr>
                  </a:outerShdw>
                </a:effectLst>
              </a:rPr>
              <a:t> som först har satt vårt hopp till Kristus</a:t>
            </a:r>
            <a:r>
              <a:rPr lang="sv-SE" sz="2000" b="0" i="0" dirty="0">
                <a:solidFill>
                  <a:srgbClr val="C00000"/>
                </a:solidFill>
                <a:effectLst/>
              </a:rPr>
              <a:t> </a:t>
            </a:r>
            <a:r>
              <a:rPr lang="sv-SE" sz="2000" b="0" i="0" dirty="0">
                <a:effectLst/>
              </a:rPr>
              <a:t>[</a:t>
            </a:r>
            <a:r>
              <a:rPr lang="sv-SE" sz="2000" b="1" i="1" dirty="0">
                <a:effectLst>
                  <a:outerShdw blurRad="38100" dist="38100" dir="2700000" algn="tl">
                    <a:srgbClr val="000000">
                      <a:alpha val="43137"/>
                    </a:srgbClr>
                  </a:outerShdw>
                </a:effectLst>
              </a:rPr>
              <a:t>apostlarna</a:t>
            </a:r>
            <a:r>
              <a:rPr lang="sv-SE" sz="2000" b="0" i="0" dirty="0">
                <a:effectLst/>
              </a:rPr>
              <a:t>]</a:t>
            </a:r>
            <a:r>
              <a:rPr lang="sv-SE" sz="2000" b="0" i="0" dirty="0">
                <a:solidFill>
                  <a:srgbClr val="C00000"/>
                </a:solidFill>
                <a:effectLst/>
              </a:rPr>
              <a:t> ska bli till hans ära och pris. </a:t>
            </a:r>
          </a:p>
          <a:p>
            <a:pPr algn="l">
              <a:spcBef>
                <a:spcPts val="1200"/>
              </a:spcBef>
            </a:pPr>
            <a:r>
              <a:rPr lang="sv-SE" sz="2000" dirty="0"/>
              <a:t>Sedan vidgar Paulus målgruppen och talar om </a:t>
            </a:r>
            <a:r>
              <a:rPr lang="sv-SE" sz="2000" b="1" i="1" dirty="0">
                <a:effectLst>
                  <a:outerShdw blurRad="38100" dist="38100" dir="2700000" algn="tl">
                    <a:srgbClr val="000000">
                      <a:alpha val="43137"/>
                    </a:srgbClr>
                  </a:outerShdw>
                </a:effectLst>
              </a:rPr>
              <a:t>efesierna</a:t>
            </a:r>
            <a:r>
              <a:rPr lang="sv-SE" sz="2000" dirty="0"/>
              <a:t>:</a:t>
            </a:r>
          </a:p>
          <a:p>
            <a:pPr marL="266700" algn="l"/>
            <a:r>
              <a:rPr lang="sv-SE" sz="2000" dirty="0">
                <a:solidFill>
                  <a:srgbClr val="C00000"/>
                </a:solidFill>
                <a:effectLst/>
              </a:rPr>
              <a:t>I honom har också </a:t>
            </a:r>
            <a:r>
              <a:rPr lang="sv-SE" sz="2000" b="1" i="1" u="sng" dirty="0">
                <a:solidFill>
                  <a:srgbClr val="C00000"/>
                </a:solidFill>
                <a:effectLst>
                  <a:outerShdw blurRad="38100" dist="38100" dir="2700000" algn="tl">
                    <a:srgbClr val="000000">
                      <a:alpha val="43137"/>
                    </a:srgbClr>
                  </a:outerShdw>
                </a:effectLst>
              </a:rPr>
              <a:t>ni</a:t>
            </a:r>
            <a:r>
              <a:rPr lang="sv-SE" sz="2000" dirty="0">
                <a:solidFill>
                  <a:srgbClr val="C00000"/>
                </a:solidFill>
                <a:effectLst/>
              </a:rPr>
              <a:t> </a:t>
            </a:r>
            <a:r>
              <a:rPr lang="sv-SE" sz="2000" dirty="0">
                <a:effectLst/>
              </a:rPr>
              <a:t>[</a:t>
            </a:r>
            <a:r>
              <a:rPr lang="sv-SE" sz="2000" b="1" i="1" dirty="0">
                <a:effectLst>
                  <a:outerShdw blurRad="38100" dist="38100" dir="2700000" algn="tl">
                    <a:srgbClr val="000000">
                      <a:alpha val="43137"/>
                    </a:srgbClr>
                  </a:outerShdw>
                </a:effectLst>
              </a:rPr>
              <a:t>efesierna</a:t>
            </a:r>
            <a:r>
              <a:rPr lang="sv-SE" sz="2000" dirty="0">
                <a:effectLst/>
              </a:rPr>
              <a:t>]</a:t>
            </a:r>
            <a:r>
              <a:rPr lang="sv-SE" sz="2000" dirty="0">
                <a:solidFill>
                  <a:srgbClr val="C00000"/>
                </a:solidFill>
                <a:effectLst/>
              </a:rPr>
              <a:t>, </a:t>
            </a:r>
            <a:r>
              <a:rPr lang="sv-SE" sz="2000" b="0" i="0" dirty="0">
                <a:solidFill>
                  <a:srgbClr val="C00000"/>
                </a:solidFill>
                <a:effectLst/>
              </a:rPr>
              <a:t>när ni hörde… evangeliet om er frälsning, i </a:t>
            </a:r>
            <a:br>
              <a:rPr lang="sv-SE" sz="2000" b="0" i="0" dirty="0">
                <a:solidFill>
                  <a:srgbClr val="C00000"/>
                </a:solidFill>
                <a:effectLst/>
              </a:rPr>
            </a:br>
            <a:r>
              <a:rPr lang="sv-SE" sz="2000" b="0" i="0" dirty="0">
                <a:solidFill>
                  <a:srgbClr val="C00000"/>
                </a:solidFill>
                <a:effectLst/>
              </a:rPr>
              <a:t>honom har också </a:t>
            </a:r>
            <a:r>
              <a:rPr lang="sv-SE" sz="2000" b="1" i="1" u="sng" dirty="0">
                <a:solidFill>
                  <a:srgbClr val="C00000"/>
                </a:solidFill>
                <a:effectLst>
                  <a:outerShdw blurRad="38100" dist="38100" dir="2700000" algn="tl">
                    <a:srgbClr val="000000">
                      <a:alpha val="43137"/>
                    </a:srgbClr>
                  </a:outerShdw>
                </a:effectLst>
              </a:rPr>
              <a:t>ni</a:t>
            </a:r>
            <a:r>
              <a:rPr lang="sv-SE" sz="2000" b="0" i="0" dirty="0">
                <a:solidFill>
                  <a:srgbClr val="C00000"/>
                </a:solidFill>
                <a:effectLst/>
              </a:rPr>
              <a:t>, när ni kom till tro, fått den utlovade helige Ande som ett sigill.</a:t>
            </a:r>
            <a:endParaRPr lang="sv-SE" sz="2000" dirty="0">
              <a:solidFill>
                <a:srgbClr val="C00000"/>
              </a:solidFill>
            </a:endParaRPr>
          </a:p>
          <a:p>
            <a:pPr>
              <a:spcBef>
                <a:spcPts val="1200"/>
              </a:spcBef>
            </a:pPr>
            <a:r>
              <a:rPr lang="sv-SE" sz="2000" b="1" i="1" dirty="0"/>
              <a:t>Utkorelsen nämns inte mer!</a:t>
            </a:r>
            <a:endParaRPr lang="sv-SE" sz="2000" b="1" i="1" dirty="0">
              <a:effectLst/>
            </a:endParaRPr>
          </a:p>
        </p:txBody>
      </p:sp>
      <p:pic>
        <p:nvPicPr>
          <p:cNvPr id="7" name="Bildobjekt 6">
            <a:extLst>
              <a:ext uri="{FF2B5EF4-FFF2-40B4-BE49-F238E27FC236}">
                <a16:creationId xmlns:a16="http://schemas.microsoft.com/office/drawing/2014/main" id="{4DC67203-825B-4B84-971F-0A3429C38F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8831" y="4076700"/>
            <a:ext cx="2779371" cy="2626506"/>
          </a:xfrm>
          <a:prstGeom prst="rect">
            <a:avLst/>
          </a:prstGeom>
        </p:spPr>
      </p:pic>
    </p:spTree>
    <p:custDataLst>
      <p:tags r:id="rId1"/>
    </p:custDataLst>
    <p:extLst>
      <p:ext uri="{BB962C8B-B14F-4D97-AF65-F5344CB8AC3E}">
        <p14:creationId xmlns:p14="http://schemas.microsoft.com/office/powerpoint/2010/main" val="11210203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500"/>
                                        <p:tgtEl>
                                          <p:spTgt spid="4">
                                            <p:txEl>
                                              <p:pRg st="4" end="4"/>
                                            </p:txEl>
                                          </p:spTgt>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fade">
                                      <p:cBhvr>
                                        <p:cTn id="29" dur="500"/>
                                        <p:tgtEl>
                                          <p:spTgt spid="4">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
                                            <p:txEl>
                                              <p:pRg st="6" end="6"/>
                                            </p:txEl>
                                          </p:spTgt>
                                        </p:tgtEl>
                                        <p:attrNameLst>
                                          <p:attrName>style.visibility</p:attrName>
                                        </p:attrNameLst>
                                      </p:cBhvr>
                                      <p:to>
                                        <p:strVal val="visible"/>
                                      </p:to>
                                    </p:set>
                                    <p:animEffect transition="in" filter="fade">
                                      <p:cBhvr>
                                        <p:cTn id="3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1"/>
</p:tagLst>
</file>

<file path=ppt/tags/tag10.xml><?xml version="1.0" encoding="utf-8"?>
<p:tagLst xmlns:a="http://schemas.openxmlformats.org/drawingml/2006/main" xmlns:r="http://schemas.openxmlformats.org/officeDocument/2006/relationships" xmlns:p="http://schemas.openxmlformats.org/presentationml/2006/main">
  <p:tag name="TIMING" val="|71.9|22.2|18.2|53.5"/>
</p:tagLst>
</file>

<file path=ppt/tags/tag11.xml><?xml version="1.0" encoding="utf-8"?>
<p:tagLst xmlns:a="http://schemas.openxmlformats.org/drawingml/2006/main" xmlns:r="http://schemas.openxmlformats.org/officeDocument/2006/relationships" xmlns:p="http://schemas.openxmlformats.org/presentationml/2006/main">
  <p:tag name="TIMING" val="|4|10.9|4.6|52.8"/>
</p:tagLst>
</file>

<file path=ppt/tags/tag12.xml><?xml version="1.0" encoding="utf-8"?>
<p:tagLst xmlns:a="http://schemas.openxmlformats.org/drawingml/2006/main" xmlns:r="http://schemas.openxmlformats.org/officeDocument/2006/relationships" xmlns:p="http://schemas.openxmlformats.org/presentationml/2006/main">
  <p:tag name="TIMING" val="|34.7|57.2|33.7|68.4|26.8|5.4|77.5|32.7|70|12.7|21.3"/>
</p:tagLst>
</file>

<file path=ppt/tags/tag2.xml><?xml version="1.0" encoding="utf-8"?>
<p:tagLst xmlns:a="http://schemas.openxmlformats.org/drawingml/2006/main" xmlns:r="http://schemas.openxmlformats.org/officeDocument/2006/relationships" xmlns:p="http://schemas.openxmlformats.org/presentationml/2006/main">
  <p:tag name="TIMING" val="|6.3|8.2|10.3|38.5|8.8|13.1|65.2|76.4|52.1|77.1|105.6|34.1"/>
</p:tagLst>
</file>

<file path=ppt/tags/tag3.xml><?xml version="1.0" encoding="utf-8"?>
<p:tagLst xmlns:a="http://schemas.openxmlformats.org/drawingml/2006/main" xmlns:r="http://schemas.openxmlformats.org/officeDocument/2006/relationships" xmlns:p="http://schemas.openxmlformats.org/presentationml/2006/main">
  <p:tag name="TIMING" val="|7.6|7.6|28.9|15.5|21.6|49.8|66.4|33.3|6.7|35.9|15.3"/>
</p:tagLst>
</file>

<file path=ppt/tags/tag4.xml><?xml version="1.0" encoding="utf-8"?>
<p:tagLst xmlns:a="http://schemas.openxmlformats.org/drawingml/2006/main" xmlns:r="http://schemas.openxmlformats.org/officeDocument/2006/relationships" xmlns:p="http://schemas.openxmlformats.org/presentationml/2006/main">
  <p:tag name="TIMING" val="|14.1|47.8|50.4|49.7|25.4|50.5|91.4|12.4|17.3|20.8|130.3"/>
</p:tagLst>
</file>

<file path=ppt/tags/tag5.xml><?xml version="1.0" encoding="utf-8"?>
<p:tagLst xmlns:a="http://schemas.openxmlformats.org/drawingml/2006/main" xmlns:r="http://schemas.openxmlformats.org/officeDocument/2006/relationships" xmlns:p="http://schemas.openxmlformats.org/presentationml/2006/main">
  <p:tag name="TIMING" val="|13.1|34.3|16.9|21.7|17.5|17.5|17.2"/>
</p:tagLst>
</file>

<file path=ppt/tags/tag6.xml><?xml version="1.0" encoding="utf-8"?>
<p:tagLst xmlns:a="http://schemas.openxmlformats.org/drawingml/2006/main" xmlns:r="http://schemas.openxmlformats.org/officeDocument/2006/relationships" xmlns:p="http://schemas.openxmlformats.org/presentationml/2006/main">
  <p:tag name="TIMING" val="|63.1|35|56|11.1|42.9|37.7|5.9|16.3|74.9|23.8"/>
</p:tagLst>
</file>

<file path=ppt/tags/tag7.xml><?xml version="1.0" encoding="utf-8"?>
<p:tagLst xmlns:a="http://schemas.openxmlformats.org/drawingml/2006/main" xmlns:r="http://schemas.openxmlformats.org/officeDocument/2006/relationships" xmlns:p="http://schemas.openxmlformats.org/presentationml/2006/main">
  <p:tag name="TIMING" val="|102.8|12|47.9|182.1|62.2|40.4|37|75.2|71.1|46"/>
</p:tagLst>
</file>

<file path=ppt/tags/tag8.xml><?xml version="1.0" encoding="utf-8"?>
<p:tagLst xmlns:a="http://schemas.openxmlformats.org/drawingml/2006/main" xmlns:r="http://schemas.openxmlformats.org/officeDocument/2006/relationships" xmlns:p="http://schemas.openxmlformats.org/presentationml/2006/main">
  <p:tag name="TIMING" val="|35.4|34.1|15|47.1|32.3"/>
</p:tagLst>
</file>

<file path=ppt/tags/tag9.xml><?xml version="1.0" encoding="utf-8"?>
<p:tagLst xmlns:a="http://schemas.openxmlformats.org/drawingml/2006/main" xmlns:r="http://schemas.openxmlformats.org/officeDocument/2006/relationships" xmlns:p="http://schemas.openxmlformats.org/presentationml/2006/main">
  <p:tag name="TIMING" val="|8.3|98.8|57.7|58.4"/>
</p:tagLst>
</file>

<file path=ppt/theme/theme1.xml><?xml version="1.0" encoding="utf-8"?>
<a:theme xmlns:a="http://schemas.openxmlformats.org/drawingml/2006/main" name="1_Office-tema">
  <a:themeElements>
    <a:clrScheme name="MDV färger">
      <a:dk1>
        <a:sysClr val="windowText" lastClr="000000"/>
      </a:dk1>
      <a:lt1>
        <a:sysClr val="window" lastClr="FFFFFF"/>
      </a:lt1>
      <a:dk2>
        <a:srgbClr val="8E8E8E"/>
      </a:dk2>
      <a:lt2>
        <a:srgbClr val="FF9500"/>
      </a:lt2>
      <a:accent1>
        <a:srgbClr val="FF2D55"/>
      </a:accent1>
      <a:accent2>
        <a:srgbClr val="FFCC00"/>
      </a:accent2>
      <a:accent3>
        <a:srgbClr val="4CD964"/>
      </a:accent3>
      <a:accent4>
        <a:srgbClr val="5AC8FA"/>
      </a:accent4>
      <a:accent5>
        <a:srgbClr val="007AFF"/>
      </a:accent5>
      <a:accent6>
        <a:srgbClr val="ED1EB4"/>
      </a:accent6>
      <a:hlink>
        <a:srgbClr val="FF9500"/>
      </a:hlink>
      <a:folHlink>
        <a:srgbClr val="8E8E93"/>
      </a:folHlink>
    </a:clrScheme>
    <a:fontScheme name="Office-tem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9">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6EC103C-D003-434C-B355-E65F9B3DBA30}">
  <we:reference id="wa104380121" version="2.0.0.0" store="sv-SE" storeType="OMEX"/>
  <we:alternateReferences>
    <we:reference id="wa104380121" version="2.0.0.0" store="WA10438012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Theme</Template>
  <TotalTime>8783</TotalTime>
  <Words>3787</Words>
  <Application>Microsoft Office PowerPoint</Application>
  <PresentationFormat>Bredbild</PresentationFormat>
  <Paragraphs>193</Paragraphs>
  <Slides>12</Slides>
  <Notes>8</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12</vt:i4>
      </vt:variant>
    </vt:vector>
  </HeadingPairs>
  <TitlesOfParts>
    <vt:vector size="19" baseType="lpstr">
      <vt:lpstr>AGaramondPro-Italic</vt:lpstr>
      <vt:lpstr>AGaramondPro-Regular</vt:lpstr>
      <vt:lpstr>Arial</vt:lpstr>
      <vt:lpstr>Calibri</vt:lpstr>
      <vt:lpstr>Maiandra GD</vt:lpstr>
      <vt:lpstr>MV Boli</vt:lpstr>
      <vt:lpstr>1_Office-tema</vt:lpstr>
      <vt:lpstr>PowerPoint-presentation</vt:lpstr>
      <vt:lpstr>Utkorelse (Predestination)</vt:lpstr>
      <vt:lpstr>Lärans utveckling</vt:lpstr>
      <vt:lpstr>Målgrupperna för utkorandet</vt:lpstr>
      <vt:lpstr>Bibeln är tydlig med att vi har en fri vilja </vt:lpstr>
      <vt:lpstr>Rom 8: Förutbestämmelse?</vt:lpstr>
      <vt:lpstr>Rom 9: Gud har utvalt de frivilligt troende</vt:lpstr>
      <vt:lpstr>Rom 11: Gud känner sina trogna</vt:lpstr>
      <vt:lpstr>Utväljandet i Efesierbrevet 1</vt:lpstr>
      <vt:lpstr>Petrus om utväljandet</vt:lpstr>
      <vt:lpstr>Livets bok</vt:lpstr>
      <vt:lpstr>Gud förhärdar hjärtan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Anders Gärdeborn</dc:creator>
  <cp:lastModifiedBy>Anders Gärdeborn</cp:lastModifiedBy>
  <cp:revision>664</cp:revision>
  <dcterms:created xsi:type="dcterms:W3CDTF">2014-07-20T14:06:11Z</dcterms:created>
  <dcterms:modified xsi:type="dcterms:W3CDTF">2021-02-26T15:05:40Z</dcterms:modified>
</cp:coreProperties>
</file>